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43" r:id="rId3"/>
    <p:sldId id="344" r:id="rId4"/>
    <p:sldId id="345" r:id="rId5"/>
    <p:sldId id="353" r:id="rId6"/>
    <p:sldId id="335" r:id="rId7"/>
    <p:sldId id="336" r:id="rId8"/>
    <p:sldId id="259" r:id="rId9"/>
    <p:sldId id="282" r:id="rId10"/>
    <p:sldId id="307" r:id="rId11"/>
    <p:sldId id="261" r:id="rId12"/>
    <p:sldId id="262" r:id="rId13"/>
    <p:sldId id="306" r:id="rId14"/>
    <p:sldId id="304" r:id="rId15"/>
    <p:sldId id="337" r:id="rId16"/>
    <p:sldId id="263" r:id="rId17"/>
    <p:sldId id="264" r:id="rId18"/>
    <p:sldId id="265" r:id="rId19"/>
    <p:sldId id="266" r:id="rId20"/>
    <p:sldId id="289" r:id="rId21"/>
    <p:sldId id="267" r:id="rId22"/>
    <p:sldId id="321" r:id="rId23"/>
    <p:sldId id="320" r:id="rId24"/>
    <p:sldId id="322" r:id="rId25"/>
    <p:sldId id="323" r:id="rId26"/>
    <p:sldId id="324" r:id="rId27"/>
    <p:sldId id="326" r:id="rId28"/>
    <p:sldId id="328" r:id="rId29"/>
    <p:sldId id="329" r:id="rId30"/>
    <p:sldId id="332" r:id="rId31"/>
    <p:sldId id="339" r:id="rId32"/>
    <p:sldId id="34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shaf Khalid" initials="KK" lastIdx="1" clrIdx="0">
    <p:extLst>
      <p:ext uri="{19B8F6BF-5375-455C-9EA6-DF929625EA0E}">
        <p15:presenceInfo xmlns:p15="http://schemas.microsoft.com/office/powerpoint/2012/main" userId="91cf91125b10399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BB82B-5392-4CEA-B6A1-1C9A4E1955E0}" type="datetimeFigureOut">
              <a:rPr lang="en-US" smtClean="0"/>
              <a:t>6/29/2024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FCF68-E475-4375-A60F-009C5C8BA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00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BEISMIALLAHERAHMANERAHEEM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FCF68-E475-4375-A60F-009C5C8BA0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62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BE ISM MI ALLAH E RAHMAAAN E RAHEEM</a:t>
            </a:r>
          </a:p>
          <a:p>
            <a:r>
              <a:rPr lang="en-US" b="0" dirty="0"/>
              <a:t>Briefly</a:t>
            </a:r>
            <a:r>
              <a:rPr lang="en-US" b="0" baseline="0" dirty="0"/>
              <a:t>, I shall describe </a:t>
            </a:r>
            <a:r>
              <a:rPr lang="en-US" b="0" baseline="0" dirty="0" err="1"/>
              <a:t>PPIases</a:t>
            </a:r>
            <a:r>
              <a:rPr lang="en-US" b="0" baseline="0" dirty="0"/>
              <a:t>, since I have explained many times before.</a:t>
            </a:r>
          </a:p>
          <a:p>
            <a:r>
              <a:rPr lang="en-US" b="0" baseline="0" dirty="0" err="1"/>
              <a:t>PPIases</a:t>
            </a:r>
            <a:r>
              <a:rPr lang="en-US" b="0" baseline="0" dirty="0"/>
              <a:t> do Cis/Trans at XP motif of target proteins and are involved in protein folding.</a:t>
            </a:r>
          </a:p>
          <a:p>
            <a:r>
              <a:rPr lang="en-US" b="0" baseline="0" dirty="0"/>
              <a:t>They have 3 subfamilies including parvulins.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493D5-0209-47FB-837D-F0A5DEBE8A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50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 ISM MI ALLAH E RAHMAAAN E RAHEEM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493D5-0209-47FB-837D-F0A5DEBE8A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07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BE ISM MI ALLAH E</a:t>
            </a:r>
            <a:r>
              <a:rPr lang="en-US" baseline="0" dirty="0"/>
              <a:t> RAHMAAN E RAHEEM.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493D5-0209-47FB-837D-F0A5DEBE8A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35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BE ISM MI ALLAH E</a:t>
            </a:r>
            <a:r>
              <a:rPr lang="en-US" baseline="0" dirty="0"/>
              <a:t> RAHMAAN E RAHEEM.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493D5-0209-47FB-837D-F0A5DEBE8AD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907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BE ISM MI ALLAH E RAHMAAAN E RAHEEM</a:t>
            </a:r>
          </a:p>
          <a:p>
            <a:r>
              <a:rPr lang="en-US" b="0" dirty="0" err="1"/>
              <a:t>Hbc</a:t>
            </a:r>
            <a:r>
              <a:rPr lang="en-US" b="0" dirty="0"/>
              <a:t> assembles</a:t>
            </a:r>
            <a:r>
              <a:rPr lang="en-US" b="0" baseline="0" dirty="0"/>
              <a:t> to core particle, which is capable of </a:t>
            </a:r>
            <a:r>
              <a:rPr lang="en-US" b="0" baseline="0" dirty="0" err="1"/>
              <a:t>pgRNA</a:t>
            </a:r>
            <a:r>
              <a:rPr lang="en-US" b="0" baseline="0" dirty="0"/>
              <a:t> </a:t>
            </a:r>
            <a:r>
              <a:rPr lang="en-US" b="0" baseline="0" dirty="0" err="1"/>
              <a:t>encapsidation</a:t>
            </a:r>
            <a:r>
              <a:rPr lang="en-US" b="0" baseline="0" dirty="0"/>
              <a:t> and  reverse transcriptase.</a:t>
            </a:r>
          </a:p>
          <a:p>
            <a:r>
              <a:rPr lang="en-US" b="0" baseline="0" dirty="0"/>
              <a:t>This is structure of HBc, consists of N-terminal Assembly, linker and C-terminal NA binding domain.</a:t>
            </a:r>
          </a:p>
          <a:p>
            <a:r>
              <a:rPr lang="en-US" b="0" baseline="0" dirty="0"/>
              <a:t>HBc monomers associate into dimer and several dimers assemble to form core particle.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493D5-0209-47FB-837D-F0A5DEBE8AD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775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BE ISM MI ALLAH E RAHMAAAN E RAHEEM</a:t>
            </a:r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493D5-0209-47FB-837D-F0A5DEBE8AD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43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ISM MI ALLAH E RAHMAAAN E RAHEEM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493D5-0209-47FB-837D-F0A5DEBE8AD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9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 ISM MI ALLAH E RAHMAAAN E RAHEEM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493D5-0209-47FB-837D-F0A5DEBE8AD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224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BE ISM MI ALLAH E RAHMAAAN E RAHEEM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493D5-0209-47FB-837D-F0A5DEBE8AD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169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ISM MI ALLAH E RAHMAAAN E RAHEEM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493D5-0209-47FB-837D-F0A5DEBE8AD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07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BEISMIALLAHERAHMANERAHEEM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B53DE-E41F-4CB4-88C2-5E1E89731F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330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 ISM MI ALLAH E RAHMAAAN E RAHEEM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493D5-0209-47FB-837D-F0A5DEBE8AD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99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BE ISM MI ALLAH E</a:t>
            </a:r>
            <a:r>
              <a:rPr lang="en-US" baseline="0" dirty="0"/>
              <a:t> RAHMAAN E RAHEEM.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493D5-0209-47FB-837D-F0A5DEBE8AD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473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ISM MI ALLAH E RAHMAAAN E RAHEEM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493D5-0209-47FB-837D-F0A5DEBE8AD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490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 Par14 and Par17 bind to RP motifs 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HBx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(Saeed U et al., JVI 2019), we reasoned that single RP motif 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HBc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may serve as a binding site for Par14/Par17.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Next, with native agarose gel electrophoresis and immunoblotting, we showed that Par14 and Par17 proteins bind onto core particle </a:t>
            </a:r>
            <a:endParaRPr lang="en-US" dirty="0"/>
          </a:p>
          <a:p>
            <a:r>
              <a:rPr lang="en-US" dirty="0"/>
              <a:t>BE ISM MI ALLAH E RAHMAAAN E RAHEEM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493D5-0209-47FB-837D-F0A5DEBE8AD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208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 the negatively charged substrate binding residues E46 and D74 of Par14 and E71 and D99 of Par17 interact with the RP motifs of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HBx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target protein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substrate binding residues of Par14/Par17 may also bind to the RP motif in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HBc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and/or core particle.</a:t>
            </a:r>
            <a:endParaRPr lang="en-US" dirty="0"/>
          </a:p>
          <a:p>
            <a:r>
              <a:rPr lang="en-US" dirty="0"/>
              <a:t>BE ISM MI ALLAH E RAHMAAAN E RAHEEM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493D5-0209-47FB-837D-F0A5DEBE8AD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714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 Par14/Par17 interact with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HBc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core particle (Fig. 1 and 2), we reasoned that the positively charged amino acid preceding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proline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HBc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could be Par14/Par17–interaction site like those in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HBx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). Sequence analysis of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HBc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revealed single 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133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RP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134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motif in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HBc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N-terminal domain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BE ISM MI ALLAH E</a:t>
            </a:r>
            <a:r>
              <a:rPr lang="en-US" baseline="0" dirty="0"/>
              <a:t> RAHMAAN E RAHEEM.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493D5-0209-47FB-837D-F0A5DEBE8AD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816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BE ISM MI ALLAH E</a:t>
            </a:r>
            <a:r>
              <a:rPr lang="en-US" baseline="0" dirty="0"/>
              <a:t> RAHMAAN E RAHEEM.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493D5-0209-47FB-837D-F0A5DEBE8AD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734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 ISM MI ALLAH E RAHMAAAN E RAHEEM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493D5-0209-47FB-837D-F0A5DEBE8AD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981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 ISM MI ALLAH E RAHMAAAN E RAHEEM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493D5-0209-47FB-837D-F0A5DEBE8AD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529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BE ISM MI ALLAH E RAHMAAAN E RAHEEM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493D5-0209-47FB-837D-F0A5DEBE8AD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08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BEISMIALLAHERAHMANERAHEEM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B53DE-E41F-4CB4-88C2-5E1E89731F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253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ISM MI ALLAH E RAHMAAAN E RAHEEM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493D5-0209-47FB-837D-F0A5DEBE8AD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619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BE ISM MI ALLAH E RAHMAAAN E RAHEEM</a:t>
            </a:r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493D5-0209-47FB-837D-F0A5DEBE8AD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617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BE ISM MI ALLAH E RAHMAAAN E RAHEEM</a:t>
            </a:r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493D5-0209-47FB-837D-F0A5DEBE8AD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21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BEISMIALLAHERAHMANERAHEEM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B53DE-E41F-4CB4-88C2-5E1E89731F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0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BEISMIALLAHERAHMANERAHEEM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FCF68-E475-4375-A60F-009C5C8BA0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33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BE ISM MI ALLAH E RAHMAAAN E RAHEEM</a:t>
            </a:r>
          </a:p>
          <a:p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core (C) gene encodes the capsid protein. The P gene codes for the viral polymerase. The X gene gives rise to a protein of not completely understood function. The three envelope proteins are encoded by a single ORF with three in frame start codons.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97B78-C8FA-499F-9BD0-12EA286070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39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BE ISM MI ALLAH E RAHMAAAN E RAHEEM</a:t>
            </a:r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493D5-0209-47FB-837D-F0A5DEBE8A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8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 ISM MI ALLAH E RAHMAAAN E RAHEEM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493D5-0209-47FB-837D-F0A5DEBE8A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748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ISM MI ALLAH E RAHMAAAN E RAHEEM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493D5-0209-47FB-837D-F0A5DEBE8A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5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Hepatitis_B_virus" TargetMode="Externa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04800" y="1295400"/>
            <a:ext cx="6096000" cy="3276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1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Title: </a:t>
            </a:r>
            <a:b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Peptidylprolyl Cis/Trans Isomerases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Parvulin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14 and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Parvulin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17 Bind Both to Hepatitis B Virus Core Protein and Core Particle and Enhance HBV Replication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125"/>
              </a:spcAft>
              <a:buClrTx/>
              <a:buSzTx/>
              <a:buFontTx/>
              <a:buNone/>
              <a:tabLst/>
              <a:defRPr/>
            </a:pPr>
            <a:endParaRPr lang="en-US" sz="2600" b="1" dirty="0">
              <a:solidFill>
                <a:schemeClr val="bg1">
                  <a:lumMod val="75000"/>
                </a:schemeClr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304800" y="4953000"/>
            <a:ext cx="7003504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Presenter Name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(Prof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. Dr. Umar Saeed)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>
              <a:spcBef>
                <a:spcPct val="20000"/>
              </a:spcBef>
            </a:pPr>
            <a:r>
              <a:rPr lang="en-US" b="1" i="1" noProof="0" dirty="0" smtClean="0"/>
              <a:t>International </a:t>
            </a:r>
            <a:r>
              <a:rPr lang="en-US" b="1" i="1" noProof="0" dirty="0" err="1" smtClean="0"/>
              <a:t>Cente</a:t>
            </a:r>
            <a:r>
              <a:rPr lang="en-US" b="1" i="1" dirty="0" smtClean="0"/>
              <a:t>r of Medical Sciences Research </a:t>
            </a:r>
          </a:p>
          <a:p>
            <a:pPr>
              <a:spcBef>
                <a:spcPct val="20000"/>
              </a:spcBef>
            </a:pP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(ICMSR),</a:t>
            </a:r>
            <a:r>
              <a:rPr kumimoji="0" lang="en-US" sz="18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PAKISTAN</a:t>
            </a:r>
          </a:p>
          <a:p>
            <a:pPr>
              <a:spcBef>
                <a:spcPct val="20000"/>
              </a:spcBef>
            </a:pPr>
            <a:r>
              <a:rPr lang="en-US" baseline="0" dirty="0" smtClean="0">
                <a:latin typeface="Cambria" pitchFamily="18" charset="0"/>
              </a:rPr>
              <a:t>Foundation</a:t>
            </a:r>
            <a:r>
              <a:rPr lang="en-US" dirty="0" smtClean="0">
                <a:latin typeface="Cambria" pitchFamily="18" charset="0"/>
              </a:rPr>
              <a:t> University Islamabad PAKISTAN.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945448" y="6186698"/>
            <a:ext cx="2544286" cy="265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25" dirty="0">
                <a:cs typeface="Times New Roman" panose="02020603050405020304" pitchFamily="18" charset="0"/>
              </a:rPr>
              <a:t>Kessler D et al., 2007 BMC Biology,; </a:t>
            </a:r>
            <a:r>
              <a:rPr lang="en-US" sz="1125" b="1" dirty="0">
                <a:cs typeface="Times New Roman" panose="02020603050405020304" pitchFamily="18" charset="0"/>
              </a:rPr>
              <a:t>5</a:t>
            </a:r>
            <a:r>
              <a:rPr lang="en-US" sz="1125" dirty="0">
                <a:cs typeface="Times New Roman" panose="02020603050405020304" pitchFamily="18" charset="0"/>
              </a:rPr>
              <a:t>:37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3242" y="6187879"/>
            <a:ext cx="2797784" cy="26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25" dirty="0">
                <a:cs typeface="Times New Roman" panose="02020603050405020304" pitchFamily="18" charset="0"/>
              </a:rPr>
              <a:t>Terada  et al., 2001 J </a:t>
            </a:r>
            <a:r>
              <a:rPr lang="en-US" sz="1125" dirty="0" err="1">
                <a:cs typeface="Times New Roman" panose="02020603050405020304" pitchFamily="18" charset="0"/>
              </a:rPr>
              <a:t>MolBiol</a:t>
            </a:r>
            <a:r>
              <a:rPr lang="en-US" sz="1125" dirty="0">
                <a:cs typeface="Times New Roman" panose="02020603050405020304" pitchFamily="18" charset="0"/>
              </a:rPr>
              <a:t>, </a:t>
            </a:r>
            <a:r>
              <a:rPr lang="en-US" sz="1125" b="1" dirty="0">
                <a:cs typeface="Times New Roman" panose="02020603050405020304" pitchFamily="18" charset="0"/>
              </a:rPr>
              <a:t>305:</a:t>
            </a:r>
            <a:r>
              <a:rPr lang="en-US" sz="1125" dirty="0">
                <a:cs typeface="Times New Roman" panose="02020603050405020304" pitchFamily="18" charset="0"/>
              </a:rPr>
              <a:t>917-926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561772" y="3490982"/>
            <a:ext cx="3728883" cy="1663424"/>
            <a:chOff x="6328474" y="3069423"/>
            <a:chExt cx="4971844" cy="2217898"/>
          </a:xfrm>
        </p:grpSpPr>
        <p:grpSp>
          <p:nvGrpSpPr>
            <p:cNvPr id="3" name="Group 2"/>
            <p:cNvGrpSpPr/>
            <p:nvPr/>
          </p:nvGrpSpPr>
          <p:grpSpPr>
            <a:xfrm>
              <a:off x="6328474" y="3069423"/>
              <a:ext cx="4971844" cy="2217898"/>
              <a:chOff x="6328474" y="3069423"/>
              <a:chExt cx="4971844" cy="2217898"/>
            </a:xfrm>
          </p:grpSpPr>
          <p:pic>
            <p:nvPicPr>
              <p:cNvPr id="1030" name="Picture 6" descr="Related image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969" t="1" r="24036" b="42684"/>
              <a:stretch/>
            </p:blipFill>
            <p:spPr bwMode="auto">
              <a:xfrm flipH="1">
                <a:off x="9395792" y="3069423"/>
                <a:ext cx="1904526" cy="19326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6" descr="Related image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549" t="1911" r="1456" b="40774"/>
              <a:stretch/>
            </p:blipFill>
            <p:spPr bwMode="auto">
              <a:xfrm flipH="1">
                <a:off x="6328474" y="3069423"/>
                <a:ext cx="1904526" cy="19326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Rounded Rectangle 1"/>
              <p:cNvSpPr/>
              <p:nvPr/>
            </p:nvSpPr>
            <p:spPr>
              <a:xfrm>
                <a:off x="7280737" y="4716759"/>
                <a:ext cx="361497" cy="57056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7191473" y="4574119"/>
                <a:ext cx="361497" cy="57056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7126633" y="4511686"/>
                <a:ext cx="361497" cy="57056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10330883" y="4662168"/>
                <a:ext cx="361497" cy="57056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10241619" y="4519528"/>
                <a:ext cx="361497" cy="57056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10176779" y="4457095"/>
                <a:ext cx="361497" cy="57056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9971606" y="4671254"/>
                <a:ext cx="361497" cy="57056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9882342" y="4528614"/>
                <a:ext cx="361497" cy="57056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9817502" y="4466181"/>
                <a:ext cx="361497" cy="57056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cxnSp>
          <p:nvCxnSpPr>
            <p:cNvPr id="6" name="Straight Arrow Connector 5"/>
            <p:cNvCxnSpPr/>
            <p:nvPr/>
          </p:nvCxnSpPr>
          <p:spPr>
            <a:xfrm>
              <a:off x="8423879" y="3915177"/>
              <a:ext cx="73152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7088042" y="4548823"/>
              <a:ext cx="45946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Cis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020870" y="4548823"/>
              <a:ext cx="7403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Trans</a:t>
              </a: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423280" y="1600631"/>
            <a:ext cx="6438980" cy="64009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+mn-lt"/>
              </a:rPr>
              <a:t>Peptidyl prolyl cis/trans isomerases (</a:t>
            </a:r>
            <a:r>
              <a:rPr lang="en-US" sz="2400" b="1" dirty="0" err="1">
                <a:latin typeface="+mn-lt"/>
              </a:rPr>
              <a:t>PPIases</a:t>
            </a:r>
            <a:r>
              <a:rPr lang="en-US" sz="2400" b="1" dirty="0">
                <a:latin typeface="+mn-lt"/>
              </a:rPr>
              <a:t>) </a:t>
            </a:r>
          </a:p>
        </p:txBody>
      </p:sp>
      <p:sp>
        <p:nvSpPr>
          <p:cNvPr id="9" name="Rectangle 8"/>
          <p:cNvSpPr/>
          <p:nvPr/>
        </p:nvSpPr>
        <p:spPr>
          <a:xfrm>
            <a:off x="648305" y="2401180"/>
            <a:ext cx="7826934" cy="3173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 typeface="Wingdings" panose="05000000000000000000" pitchFamily="2" charset="2"/>
              <a:buChar char="ü"/>
            </a:pPr>
            <a:r>
              <a:rPr lang="en-US" sz="1650" dirty="0">
                <a:cs typeface="Times New Roman" panose="02020603050405020304" pitchFamily="18" charset="0"/>
              </a:rPr>
              <a:t>Cis-trans isomerization of </a:t>
            </a:r>
            <a:r>
              <a:rPr lang="en-US" sz="1650" dirty="0" err="1">
                <a:cs typeface="Times New Roman" panose="02020603050405020304" pitchFamily="18" charset="0"/>
              </a:rPr>
              <a:t>Xaa</a:t>
            </a:r>
            <a:r>
              <a:rPr lang="en-US" sz="1650" dirty="0">
                <a:cs typeface="Times New Roman" panose="02020603050405020304" pitchFamily="18" charset="0"/>
              </a:rPr>
              <a:t>-Pro peptide bonds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endParaRPr lang="en-US" sz="1650" dirty="0">
              <a:cs typeface="Times New Roman" panose="02020603050405020304" pitchFamily="18" charset="0"/>
            </a:endParaRP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en-US" sz="1650" dirty="0">
                <a:cs typeface="Times New Roman" panose="02020603050405020304" pitchFamily="18" charset="0"/>
              </a:rPr>
              <a:t>Role in protein folding by twisting the backbone of target proteins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endParaRPr lang="en-US" sz="1125" dirty="0">
              <a:cs typeface="Times New Roman" panose="02020603050405020304" pitchFamily="18" charset="0"/>
            </a:endParaRPr>
          </a:p>
          <a:p>
            <a:endParaRPr lang="en-US" sz="1125" dirty="0">
              <a:cs typeface="Times New Roman" panose="02020603050405020304" pitchFamily="18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en-US" sz="1650" dirty="0">
                <a:cs typeface="Times New Roman" panose="02020603050405020304" pitchFamily="18" charset="0"/>
              </a:rPr>
              <a:t>Three subfamilies</a:t>
            </a:r>
          </a:p>
          <a:p>
            <a:pPr marL="214313" indent="-214313" algn="just">
              <a:buFont typeface="Wingdings" panose="05000000000000000000" pitchFamily="2" charset="2"/>
              <a:buChar char="ü"/>
            </a:pPr>
            <a:endParaRPr lang="en-US" sz="1125" dirty="0">
              <a:cs typeface="Times New Roman" panose="02020603050405020304" pitchFamily="18" charset="0"/>
            </a:endParaRP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650" dirty="0" err="1">
                <a:cs typeface="Times New Roman" panose="02020603050405020304" pitchFamily="18" charset="0"/>
              </a:rPr>
              <a:t>Cyclophilins</a:t>
            </a:r>
            <a:r>
              <a:rPr lang="en-US" sz="1650" dirty="0">
                <a:cs typeface="Times New Roman" panose="02020603050405020304" pitchFamily="18" charset="0"/>
              </a:rPr>
              <a:t> 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650" dirty="0">
                <a:cs typeface="Times New Roman" panose="02020603050405020304" pitchFamily="18" charset="0"/>
              </a:rPr>
              <a:t>FK506-binding proteins 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650" b="1" dirty="0" err="1">
                <a:cs typeface="Times New Roman" panose="02020603050405020304" pitchFamily="18" charset="0"/>
              </a:rPr>
              <a:t>Parvulins</a:t>
            </a:r>
            <a:endParaRPr lang="en-US" sz="1650" b="1" dirty="0">
              <a:cs typeface="Times New Roman" panose="02020603050405020304" pitchFamily="18" charset="0"/>
            </a:endParaRP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650" dirty="0">
                <a:cs typeface="Times New Roman" panose="02020603050405020304" pitchFamily="18" charset="0"/>
              </a:rPr>
              <a:t>&amp;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altLang="ko-KR" sz="1650" dirty="0">
                <a:solidFill>
                  <a:srgbClr val="FF0000"/>
                </a:solidFill>
              </a:rPr>
              <a:t>Protein Ser/</a:t>
            </a:r>
            <a:r>
              <a:rPr lang="en-US" altLang="ko-KR" sz="1650" dirty="0" err="1">
                <a:solidFill>
                  <a:srgbClr val="FF0000"/>
                </a:solidFill>
              </a:rPr>
              <a:t>Thr</a:t>
            </a:r>
            <a:r>
              <a:rPr lang="en-US" altLang="ko-KR" sz="1650" dirty="0">
                <a:solidFill>
                  <a:srgbClr val="FF0000"/>
                </a:solidFill>
              </a:rPr>
              <a:t> phosphatase 2A (PP2A) activator (PTPA)</a:t>
            </a:r>
            <a:endParaRPr lang="en-US" sz="165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557213" lvl="1" indent="-214313">
              <a:buFont typeface="Arial" panose="020B0604020202020204" pitchFamily="34" charset="0"/>
              <a:buChar char="•"/>
            </a:pPr>
            <a:endParaRPr lang="en-US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841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9660" y="2192766"/>
            <a:ext cx="7744224" cy="196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 typeface="Wingdings" panose="05000000000000000000" pitchFamily="2" charset="2"/>
              <a:buChar char="ü"/>
            </a:pPr>
            <a:r>
              <a:rPr lang="en-US" sz="1650" dirty="0">
                <a:cs typeface="Times New Roman" panose="02020603050405020304" pitchFamily="18" charset="0"/>
              </a:rPr>
              <a:t>Class III of </a:t>
            </a:r>
            <a:r>
              <a:rPr lang="en-US" sz="1650" b="1" dirty="0" err="1">
                <a:cs typeface="Times New Roman" panose="02020603050405020304" pitchFamily="18" charset="0"/>
              </a:rPr>
              <a:t>PPIases</a:t>
            </a:r>
            <a:r>
              <a:rPr lang="en-US" sz="1650" dirty="0">
                <a:cs typeface="Times New Roman" panose="02020603050405020304" pitchFamily="18" charset="0"/>
              </a:rPr>
              <a:t> are </a:t>
            </a:r>
            <a:r>
              <a:rPr lang="en-US" sz="1650" b="1" dirty="0">
                <a:cs typeface="Times New Roman" panose="02020603050405020304" pitchFamily="18" charset="0"/>
              </a:rPr>
              <a:t>conserved</a:t>
            </a:r>
            <a:r>
              <a:rPr lang="en-US" sz="1650" dirty="0">
                <a:cs typeface="Times New Roman" panose="02020603050405020304" pitchFamily="18" charset="0"/>
              </a:rPr>
              <a:t> from bacteria to man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endParaRPr lang="en-US" sz="1125" dirty="0">
              <a:cs typeface="Times New Roman" panose="02020603050405020304" pitchFamily="18" charset="0"/>
            </a:endParaRP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en-US" sz="1650" dirty="0">
                <a:cs typeface="Times New Roman" panose="02020603050405020304" pitchFamily="18" charset="0"/>
              </a:rPr>
              <a:t>Functions in critical cellular processes such as </a:t>
            </a:r>
            <a:r>
              <a:rPr lang="en-US" sz="1650" b="1" dirty="0">
                <a:cs typeface="Times New Roman" panose="02020603050405020304" pitchFamily="18" charset="0"/>
              </a:rPr>
              <a:t>mitotic regulatory mechanisms </a:t>
            </a:r>
            <a:r>
              <a:rPr lang="en-US" sz="1650" dirty="0">
                <a:cs typeface="Times New Roman" panose="02020603050405020304" pitchFamily="18" charset="0"/>
              </a:rPr>
              <a:t>and </a:t>
            </a:r>
            <a:r>
              <a:rPr lang="en-US" sz="1650" b="1" dirty="0">
                <a:cs typeface="Times New Roman" panose="02020603050405020304" pitchFamily="18" charset="0"/>
              </a:rPr>
              <a:t>cell proliferation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endParaRPr lang="en-US" sz="1125" dirty="0">
              <a:cs typeface="Times New Roman" panose="02020603050405020304" pitchFamily="18" charset="0"/>
            </a:endParaRP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en-US" sz="1650" dirty="0">
                <a:cs typeface="Times New Roman" panose="02020603050405020304" pitchFamily="18" charset="0"/>
              </a:rPr>
              <a:t>Human genome contains two parvulin genes: 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pt-BR" sz="1650" b="1" dirty="0">
                <a:cs typeface="Times New Roman" panose="02020603050405020304" pitchFamily="18" charset="0"/>
              </a:rPr>
              <a:t>Peptidyl-prolyl cis-trans isomerase NIMA-interacting 1 </a:t>
            </a:r>
            <a:r>
              <a:rPr lang="pt-BR" sz="1650" b="1" dirty="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lang="en-US" sz="1650" b="1" dirty="0">
                <a:solidFill>
                  <a:srgbClr val="FF0000"/>
                </a:solidFill>
                <a:cs typeface="Times New Roman" panose="02020603050405020304" pitchFamily="18" charset="0"/>
              </a:rPr>
              <a:t>PIN1) 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pt-BR" sz="1650" b="1" dirty="0">
                <a:cs typeface="Times New Roman" panose="02020603050405020304" pitchFamily="18" charset="0"/>
              </a:rPr>
              <a:t>Peptidyl-prolyl cis-trans isomerase NIMA-interacting 4 </a:t>
            </a:r>
            <a:r>
              <a:rPr lang="pt-BR" sz="165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(</a:t>
            </a:r>
            <a:r>
              <a:rPr lang="en-US" sz="165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PIN4) P</a:t>
            </a:r>
            <a:r>
              <a:rPr lang="en-US" altLang="ko-KR" sz="165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arvulin</a:t>
            </a:r>
            <a:r>
              <a:rPr lang="en-US" sz="165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14/17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3760" t="8461" r="4918" b="-1"/>
          <a:stretch/>
        </p:blipFill>
        <p:spPr>
          <a:xfrm>
            <a:off x="2760261" y="4172702"/>
            <a:ext cx="3623480" cy="17963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58124" y="4907604"/>
            <a:ext cx="1537997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25" b="1" dirty="0">
                <a:solidFill>
                  <a:srgbClr val="FF0000"/>
                </a:solidFill>
              </a:rPr>
              <a:t>Pin1 (Red)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93986" y="5100525"/>
            <a:ext cx="1466275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25" b="1" dirty="0">
                <a:solidFill>
                  <a:srgbClr val="0033CC"/>
                </a:solidFill>
              </a:rPr>
              <a:t>Par14 (Blue)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9660" y="6043863"/>
            <a:ext cx="3098617" cy="26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25" dirty="0" err="1">
                <a:cs typeface="Times New Roman" panose="02020603050405020304" pitchFamily="18" charset="0"/>
              </a:rPr>
              <a:t>Matena</a:t>
            </a:r>
            <a:r>
              <a:rPr lang="en-US" sz="1125" dirty="0">
                <a:cs typeface="Times New Roman" panose="02020603050405020304" pitchFamily="18" charset="0"/>
              </a:rPr>
              <a:t> et al., Bio </a:t>
            </a:r>
            <a:r>
              <a:rPr lang="en-US" sz="1125" dirty="0" err="1">
                <a:cs typeface="Times New Roman" panose="02020603050405020304" pitchFamily="18" charset="0"/>
              </a:rPr>
              <a:t>Chem</a:t>
            </a:r>
            <a:r>
              <a:rPr lang="en-US" sz="1125" dirty="0">
                <a:cs typeface="Times New Roman" panose="02020603050405020304" pitchFamily="18" charset="0"/>
              </a:rPr>
              <a:t> </a:t>
            </a:r>
            <a:r>
              <a:rPr lang="en-US" sz="1125" dirty="0"/>
              <a:t>2018; 399(2): 101–125</a:t>
            </a:r>
            <a:endParaRPr lang="en-US" sz="1125" dirty="0"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23280" y="1449698"/>
            <a:ext cx="1899986" cy="64009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latin typeface="+mn-lt"/>
              </a:rPr>
              <a:t>Parvulins</a:t>
            </a:r>
            <a:endParaRPr lang="en-US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6004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94919" y="6043863"/>
            <a:ext cx="3045150" cy="26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25" dirty="0">
                <a:cs typeface="Times New Roman" panose="02020603050405020304" pitchFamily="18" charset="0"/>
              </a:rPr>
              <a:t>Terada  et al., 2001 J </a:t>
            </a:r>
            <a:r>
              <a:rPr lang="en-US" sz="1125" dirty="0" err="1">
                <a:cs typeface="Times New Roman" panose="02020603050405020304" pitchFamily="18" charset="0"/>
              </a:rPr>
              <a:t>MolBiol</a:t>
            </a:r>
            <a:r>
              <a:rPr lang="en-US" sz="1125" dirty="0">
                <a:cs typeface="Times New Roman" panose="02020603050405020304" pitchFamily="18" charset="0"/>
              </a:rPr>
              <a:t>, </a:t>
            </a:r>
            <a:r>
              <a:rPr lang="en-US" sz="1125" b="1" dirty="0">
                <a:cs typeface="Times New Roman" panose="02020603050405020304" pitchFamily="18" charset="0"/>
              </a:rPr>
              <a:t>305:</a:t>
            </a:r>
            <a:r>
              <a:rPr lang="en-US" sz="1125" dirty="0">
                <a:cs typeface="Times New Roman" panose="02020603050405020304" pitchFamily="18" charset="0"/>
              </a:rPr>
              <a:t>917-926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52055" y="4406495"/>
            <a:ext cx="7080704" cy="131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 typeface="Wingdings" panose="05000000000000000000" pitchFamily="2" charset="2"/>
              <a:buChar char="ü"/>
            </a:pPr>
            <a:r>
              <a:rPr lang="en-US" sz="1650" dirty="0">
                <a:cs typeface="Times New Roman" panose="02020603050405020304" pitchFamily="18" charset="0"/>
              </a:rPr>
              <a:t>Par14, involved in </a:t>
            </a:r>
            <a:r>
              <a:rPr lang="en-US" sz="1650" b="1" dirty="0">
                <a:cs typeface="Times New Roman" panose="02020603050405020304" pitchFamily="18" charset="0"/>
              </a:rPr>
              <a:t>cell cycle progression,</a:t>
            </a:r>
            <a:r>
              <a:rPr lang="en-US" sz="1650" dirty="0">
                <a:cs typeface="Times New Roman" panose="02020603050405020304" pitchFamily="18" charset="0"/>
              </a:rPr>
              <a:t> </a:t>
            </a:r>
            <a:r>
              <a:rPr lang="en-US" sz="1650" b="1" dirty="0">
                <a:cs typeface="Times New Roman" panose="02020603050405020304" pitchFamily="18" charset="0"/>
              </a:rPr>
              <a:t>chromatin remodeling </a:t>
            </a:r>
            <a:r>
              <a:rPr lang="en-US" sz="1650" dirty="0">
                <a:cs typeface="Times New Roman" panose="02020603050405020304" pitchFamily="18" charset="0"/>
              </a:rPr>
              <a:t>and </a:t>
            </a:r>
            <a:r>
              <a:rPr lang="en-US" sz="1650" b="1" dirty="0">
                <a:cs typeface="Times New Roman" panose="02020603050405020304" pitchFamily="18" charset="0"/>
              </a:rPr>
              <a:t>ribosome biogenesis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endParaRPr lang="en-US" sz="1350" dirty="0">
              <a:cs typeface="Times New Roman" panose="02020603050405020304" pitchFamily="18" charset="0"/>
            </a:endParaRP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en-US" sz="1650" b="1" dirty="0">
                <a:cs typeface="Times New Roman" panose="02020603050405020304" pitchFamily="18" charset="0"/>
              </a:rPr>
              <a:t>Par17 </a:t>
            </a:r>
            <a:r>
              <a:rPr lang="en-US" sz="1650" dirty="0">
                <a:cs typeface="Times New Roman" panose="02020603050405020304" pitchFamily="18" charset="0"/>
              </a:rPr>
              <a:t>contains</a:t>
            </a:r>
            <a:r>
              <a:rPr lang="en-US" sz="1650" b="1" dirty="0">
                <a:cs typeface="Times New Roman" panose="02020603050405020304" pitchFamily="18" charset="0"/>
              </a:rPr>
              <a:t> </a:t>
            </a:r>
            <a:r>
              <a:rPr lang="en-US" sz="1650" u="sng" dirty="0">
                <a:cs typeface="Times New Roman" panose="02020603050405020304" pitchFamily="18" charset="0"/>
              </a:rPr>
              <a:t>25 additional,</a:t>
            </a:r>
            <a:r>
              <a:rPr lang="en-US" sz="1650" b="1" dirty="0">
                <a:cs typeface="Times New Roman" panose="02020603050405020304" pitchFamily="18" charset="0"/>
              </a:rPr>
              <a:t> N-terminal </a:t>
            </a:r>
            <a:r>
              <a:rPr lang="en-US" sz="1650" b="1" dirty="0" err="1">
                <a:cs typeface="Times New Roman" panose="02020603050405020304" pitchFamily="18" charset="0"/>
              </a:rPr>
              <a:t>amphipatic</a:t>
            </a:r>
            <a:r>
              <a:rPr lang="en-US" sz="1650" b="1" dirty="0">
                <a:cs typeface="Times New Roman" panose="02020603050405020304" pitchFamily="18" charset="0"/>
              </a:rPr>
              <a:t> </a:t>
            </a:r>
            <a:r>
              <a:rPr lang="el-GR" sz="1650" b="1" dirty="0">
                <a:cs typeface="Times New Roman" panose="02020603050405020304" pitchFamily="18" charset="0"/>
              </a:rPr>
              <a:t>α</a:t>
            </a:r>
            <a:r>
              <a:rPr lang="en-US" sz="1650" b="1" dirty="0">
                <a:cs typeface="Times New Roman" panose="02020603050405020304" pitchFamily="18" charset="0"/>
              </a:rPr>
              <a:t>-helix domain by alternative transcription initiation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258150" y="2207099"/>
            <a:ext cx="8627700" cy="1982142"/>
            <a:chOff x="664200" y="1482422"/>
            <a:chExt cx="11503600" cy="2642856"/>
          </a:xfrm>
        </p:grpSpPr>
        <p:grpSp>
          <p:nvGrpSpPr>
            <p:cNvPr id="8" name="그룹 7"/>
            <p:cNvGrpSpPr/>
            <p:nvPr/>
          </p:nvGrpSpPr>
          <p:grpSpPr>
            <a:xfrm>
              <a:off x="664200" y="1482422"/>
              <a:ext cx="5577840" cy="2642856"/>
              <a:chOff x="2185987" y="1576397"/>
              <a:chExt cx="5577840" cy="2642856"/>
            </a:xfrm>
          </p:grpSpPr>
          <p:pic>
            <p:nvPicPr>
              <p:cNvPr id="4" name="그림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85987" y="1576397"/>
                <a:ext cx="5577840" cy="2642856"/>
              </a:xfrm>
              <a:prstGeom prst="rect">
                <a:avLst/>
              </a:prstGeom>
            </p:spPr>
          </p:pic>
          <p:sp>
            <p:nvSpPr>
              <p:cNvPr id="6" name="직사각형 5"/>
              <p:cNvSpPr/>
              <p:nvPr/>
            </p:nvSpPr>
            <p:spPr>
              <a:xfrm>
                <a:off x="2295576" y="1576397"/>
                <a:ext cx="678872" cy="4987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42040" y="1716956"/>
              <a:ext cx="5925760" cy="2173788"/>
            </a:xfrm>
            <a:prstGeom prst="rect">
              <a:avLst/>
            </a:prstGeom>
          </p:spPr>
        </p:pic>
      </p:grpSp>
      <p:sp>
        <p:nvSpPr>
          <p:cNvPr id="14" name="Title 1"/>
          <p:cNvSpPr txBox="1">
            <a:spLocks/>
          </p:cNvSpPr>
          <p:nvPr/>
        </p:nvSpPr>
        <p:spPr>
          <a:xfrm>
            <a:off x="423280" y="1452936"/>
            <a:ext cx="1899986" cy="64009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+mn-lt"/>
              </a:rPr>
              <a:t>Par14/Par17</a:t>
            </a:r>
          </a:p>
        </p:txBody>
      </p:sp>
    </p:spTree>
    <p:extLst>
      <p:ext uri="{BB962C8B-B14F-4D97-AF65-F5344CB8AC3E}">
        <p14:creationId xmlns:p14="http://schemas.microsoft.com/office/powerpoint/2010/main" val="258310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64845" y="5971855"/>
            <a:ext cx="2544286" cy="265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25" dirty="0">
                <a:cs typeface="Times New Roman" panose="02020603050405020304" pitchFamily="18" charset="0"/>
              </a:rPr>
              <a:t>Kessler D et al., 2007 BMC Biology,; </a:t>
            </a:r>
            <a:r>
              <a:rPr lang="en-US" sz="1125" b="1" dirty="0">
                <a:cs typeface="Times New Roman" panose="02020603050405020304" pitchFamily="18" charset="0"/>
              </a:rPr>
              <a:t>5</a:t>
            </a:r>
            <a:r>
              <a:rPr lang="en-US" sz="1125" dirty="0">
                <a:cs typeface="Times New Roman" panose="02020603050405020304" pitchFamily="18" charset="0"/>
              </a:rPr>
              <a:t>:37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52055" y="4242231"/>
            <a:ext cx="792826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 typeface="Wingdings" panose="05000000000000000000" pitchFamily="2" charset="2"/>
              <a:buChar char="ü"/>
            </a:pPr>
            <a:r>
              <a:rPr lang="en-US" sz="1650" dirty="0">
                <a:cs typeface="Times New Roman" panose="02020603050405020304" pitchFamily="18" charset="0"/>
              </a:rPr>
              <a:t>Par14/Par17 occurs in </a:t>
            </a:r>
            <a:r>
              <a:rPr lang="en-US" sz="1650" b="1" dirty="0">
                <a:cs typeface="Times New Roman" panose="02020603050405020304" pitchFamily="18" charset="0"/>
              </a:rPr>
              <a:t>nucleus, cytosol and mitochondria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endParaRPr lang="en-US" sz="1650" b="1" dirty="0">
              <a:cs typeface="Times New Roman" panose="02020603050405020304" pitchFamily="18" charset="0"/>
            </a:endParaRP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en-US" sz="1650" b="1" dirty="0">
                <a:cs typeface="Times New Roman" panose="02020603050405020304" pitchFamily="18" charset="0"/>
              </a:rPr>
              <a:t>Par14/Par17 binding occurs at RP, KP or HP sites in substrate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endParaRPr lang="en-US" sz="1650" b="1" dirty="0">
              <a:cs typeface="Times New Roman" panose="02020603050405020304" pitchFamily="18" charset="0"/>
            </a:endParaRP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en-US" sz="1650" dirty="0">
                <a:cs typeface="Times New Roman" panose="02020603050405020304" pitchFamily="18" charset="0"/>
              </a:rPr>
              <a:t>In contrast to Par17, the Par14 displays very weak </a:t>
            </a:r>
            <a:r>
              <a:rPr lang="en-US" sz="1650" dirty="0" err="1">
                <a:cs typeface="Times New Roman" panose="02020603050405020304" pitchFamily="18" charset="0"/>
              </a:rPr>
              <a:t>PPIase</a:t>
            </a:r>
            <a:r>
              <a:rPr lang="en-US" sz="1650" dirty="0">
                <a:cs typeface="Times New Roman" panose="02020603050405020304" pitchFamily="18" charset="0"/>
              </a:rPr>
              <a:t> activity towards </a:t>
            </a:r>
            <a:r>
              <a:rPr lang="en-US" sz="1650" dirty="0" err="1">
                <a:cs typeface="Times New Roman" panose="02020603050405020304" pitchFamily="18" charset="0"/>
              </a:rPr>
              <a:t>peptidic</a:t>
            </a:r>
            <a:r>
              <a:rPr lang="en-US" sz="1650" dirty="0">
                <a:cs typeface="Times New Roman" panose="02020603050405020304" pitchFamily="18" charset="0"/>
              </a:rPr>
              <a:t> substrates</a:t>
            </a:r>
          </a:p>
        </p:txBody>
      </p:sp>
      <p:grpSp>
        <p:nvGrpSpPr>
          <p:cNvPr id="24" name="그룹 23"/>
          <p:cNvGrpSpPr/>
          <p:nvPr/>
        </p:nvGrpSpPr>
        <p:grpSpPr>
          <a:xfrm>
            <a:off x="258150" y="2136356"/>
            <a:ext cx="8627700" cy="1982142"/>
            <a:chOff x="664200" y="1482422"/>
            <a:chExt cx="11503600" cy="2642856"/>
          </a:xfrm>
        </p:grpSpPr>
        <p:grpSp>
          <p:nvGrpSpPr>
            <p:cNvPr id="25" name="그룹 24"/>
            <p:cNvGrpSpPr/>
            <p:nvPr/>
          </p:nvGrpSpPr>
          <p:grpSpPr>
            <a:xfrm>
              <a:off x="664200" y="1482422"/>
              <a:ext cx="5577840" cy="2642856"/>
              <a:chOff x="2185987" y="1576397"/>
              <a:chExt cx="5577840" cy="2642856"/>
            </a:xfrm>
          </p:grpSpPr>
          <p:pic>
            <p:nvPicPr>
              <p:cNvPr id="27" name="그림 2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85987" y="1576397"/>
                <a:ext cx="5577840" cy="2642856"/>
              </a:xfrm>
              <a:prstGeom prst="rect">
                <a:avLst/>
              </a:prstGeom>
            </p:spPr>
          </p:pic>
          <p:sp>
            <p:nvSpPr>
              <p:cNvPr id="28" name="직사각형 27"/>
              <p:cNvSpPr/>
              <p:nvPr/>
            </p:nvSpPr>
            <p:spPr>
              <a:xfrm>
                <a:off x="2295576" y="1576397"/>
                <a:ext cx="678872" cy="4987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42040" y="1716956"/>
              <a:ext cx="5925760" cy="2173788"/>
            </a:xfrm>
            <a:prstGeom prst="rect">
              <a:avLst/>
            </a:prstGeom>
          </p:spPr>
        </p:pic>
      </p:grpSp>
      <p:sp>
        <p:nvSpPr>
          <p:cNvPr id="10" name="Title 1"/>
          <p:cNvSpPr txBox="1">
            <a:spLocks/>
          </p:cNvSpPr>
          <p:nvPr/>
        </p:nvSpPr>
        <p:spPr>
          <a:xfrm>
            <a:off x="423280" y="1382193"/>
            <a:ext cx="1899986" cy="64009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+mn-lt"/>
              </a:rPr>
              <a:t>Par14/Par17</a:t>
            </a:r>
          </a:p>
        </p:txBody>
      </p:sp>
    </p:spTree>
    <p:extLst>
      <p:ext uri="{BB962C8B-B14F-4D97-AF65-F5344CB8AC3E}">
        <p14:creationId xmlns:p14="http://schemas.microsoft.com/office/powerpoint/2010/main" val="51621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00683" y="1837423"/>
            <a:ext cx="7728918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The HBc consists of 183 or 185 amino acids (depending on the strains)</a:t>
            </a:r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Assemble to core particle (180 or 240 HBc), which is capable of incorporating pre-genomic (</a:t>
            </a:r>
            <a:r>
              <a:rPr lang="en-US" dirty="0" err="1"/>
              <a:t>pgRNA</a:t>
            </a:r>
            <a:r>
              <a:rPr lang="en-US" dirty="0"/>
              <a:t>) and reverse transcriptase.</a:t>
            </a:r>
          </a:p>
        </p:txBody>
      </p:sp>
      <p:grpSp>
        <p:nvGrpSpPr>
          <p:cNvPr id="34" name="그룹 33"/>
          <p:cNvGrpSpPr/>
          <p:nvPr/>
        </p:nvGrpSpPr>
        <p:grpSpPr>
          <a:xfrm>
            <a:off x="360357" y="3404082"/>
            <a:ext cx="8423287" cy="2326682"/>
            <a:chOff x="239403" y="2641517"/>
            <a:chExt cx="11231049" cy="310224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01098C6E-A960-4554-A017-98C0459BA65E}"/>
                </a:ext>
              </a:extLst>
            </p:cNvPr>
            <p:cNvSpPr txBox="1"/>
            <p:nvPr/>
          </p:nvSpPr>
          <p:spPr>
            <a:xfrm>
              <a:off x="1907990" y="2726382"/>
              <a:ext cx="153371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500" b="1" dirty="0"/>
                <a:t>HBc protein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39403" y="3244322"/>
              <a:ext cx="6008446" cy="2042457"/>
              <a:chOff x="5987933" y="3199165"/>
              <a:chExt cx="6008446" cy="2042457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5987933" y="3199165"/>
                <a:ext cx="4793799" cy="1085488"/>
                <a:chOff x="5987932" y="3440337"/>
                <a:chExt cx="3640381" cy="762368"/>
              </a:xfrm>
            </p:grpSpPr>
            <p:sp>
              <p:nvSpPr>
                <p:cNvPr id="8" name="Rectangle 49">
                  <a:extLst>
                    <a:ext uri="{FF2B5EF4-FFF2-40B4-BE49-F238E27FC236}">
                      <a16:creationId xmlns:a16="http://schemas.microsoft.com/office/drawing/2014/main" xmlns="" id="{5DD898EE-8D5E-4844-B61F-8182B86430B3}"/>
                    </a:ext>
                  </a:extLst>
                </p:cNvPr>
                <p:cNvSpPr/>
                <p:nvPr/>
              </p:nvSpPr>
              <p:spPr>
                <a:xfrm>
                  <a:off x="8576724" y="3721311"/>
                  <a:ext cx="548640" cy="216000"/>
                </a:xfrm>
                <a:prstGeom prst="rect">
                  <a:avLst/>
                </a:prstGeom>
                <a:solidFill>
                  <a:srgbClr val="7030A0"/>
                </a:solidFill>
                <a:ln w="317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ko-KR" sz="135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" name="Rectangle 51">
                  <a:extLst>
                    <a:ext uri="{FF2B5EF4-FFF2-40B4-BE49-F238E27FC236}">
                      <a16:creationId xmlns:a16="http://schemas.microsoft.com/office/drawing/2014/main" xmlns="" id="{C40D60AB-0940-4E65-B12B-E3CBC3A8F904}"/>
                    </a:ext>
                  </a:extLst>
                </p:cNvPr>
                <p:cNvSpPr/>
                <p:nvPr/>
              </p:nvSpPr>
              <p:spPr>
                <a:xfrm>
                  <a:off x="6161113" y="3721311"/>
                  <a:ext cx="2286000" cy="21600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xmlns="" id="{B4B9DEE2-94B9-4EFD-AC94-7ECD78D575AB}"/>
                    </a:ext>
                  </a:extLst>
                </p:cNvPr>
                <p:cNvSpPr txBox="1"/>
                <p:nvPr/>
              </p:nvSpPr>
              <p:spPr>
                <a:xfrm>
                  <a:off x="5987932" y="3521287"/>
                  <a:ext cx="399316" cy="2810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350" b="1" dirty="0"/>
                    <a:t>1</a:t>
                  </a: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xmlns="" id="{B4513159-FAF7-48FB-8429-CB8672F0A755}"/>
                    </a:ext>
                  </a:extLst>
                </p:cNvPr>
                <p:cNvSpPr txBox="1"/>
                <p:nvPr/>
              </p:nvSpPr>
              <p:spPr>
                <a:xfrm>
                  <a:off x="8130385" y="3440337"/>
                  <a:ext cx="623812" cy="2810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350" b="1" dirty="0"/>
                    <a:t>140</a:t>
                  </a: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xmlns="" id="{E41501C1-5316-4FAA-884C-47D39954BB61}"/>
                    </a:ext>
                  </a:extLst>
                </p:cNvPr>
                <p:cNvSpPr txBox="1"/>
                <p:nvPr/>
              </p:nvSpPr>
              <p:spPr>
                <a:xfrm>
                  <a:off x="8906765" y="3521287"/>
                  <a:ext cx="721548" cy="2810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350" b="1" dirty="0"/>
                    <a:t>185</a:t>
                  </a:r>
                </a:p>
              </p:txBody>
            </p:sp>
            <p:cxnSp>
              <p:nvCxnSpPr>
                <p:cNvPr id="15" name="직선 연결선 347">
                  <a:extLst>
                    <a:ext uri="{FF2B5EF4-FFF2-40B4-BE49-F238E27FC236}">
                      <a16:creationId xmlns:a16="http://schemas.microsoft.com/office/drawing/2014/main" xmlns="" id="{1DACE1F4-16F3-433A-A14B-5ED4BB857B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46012" y="3690216"/>
                  <a:ext cx="0" cy="230222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Rectangle 49">
                  <a:extLst>
                    <a:ext uri="{FF2B5EF4-FFF2-40B4-BE49-F238E27FC236}">
                      <a16:creationId xmlns:a16="http://schemas.microsoft.com/office/drawing/2014/main" xmlns="" id="{5DD898EE-8D5E-4844-B61F-8182B86430B3}"/>
                    </a:ext>
                  </a:extLst>
                </p:cNvPr>
                <p:cNvSpPr/>
                <p:nvPr/>
              </p:nvSpPr>
              <p:spPr>
                <a:xfrm>
                  <a:off x="8447113" y="3721311"/>
                  <a:ext cx="129611" cy="216000"/>
                </a:xfrm>
                <a:prstGeom prst="rect">
                  <a:avLst/>
                </a:prstGeom>
                <a:solidFill>
                  <a:schemeClr val="tx1"/>
                </a:solidFill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ko-KR" sz="13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xmlns="" id="{B4513159-FAF7-48FB-8429-CB8672F0A755}"/>
                    </a:ext>
                  </a:extLst>
                </p:cNvPr>
                <p:cNvSpPr txBox="1"/>
                <p:nvPr/>
              </p:nvSpPr>
              <p:spPr>
                <a:xfrm>
                  <a:off x="8419736" y="3921697"/>
                  <a:ext cx="557703" cy="2810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350" b="1" dirty="0"/>
                    <a:t>149</a:t>
                  </a:r>
                </a:p>
              </p:txBody>
            </p:sp>
            <p:cxnSp>
              <p:nvCxnSpPr>
                <p:cNvPr id="18" name="직선 연결선 347">
                  <a:extLst>
                    <a:ext uri="{FF2B5EF4-FFF2-40B4-BE49-F238E27FC236}">
                      <a16:creationId xmlns:a16="http://schemas.microsoft.com/office/drawing/2014/main" xmlns="" id="{1DACE1F4-16F3-433A-A14B-5ED4BB857B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576724" y="3767508"/>
                  <a:ext cx="0" cy="230222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" name="직선 연결선 6"/>
              <p:cNvCxnSpPr/>
              <p:nvPr/>
            </p:nvCxnSpPr>
            <p:spPr>
              <a:xfrm>
                <a:off x="6195313" y="4390517"/>
                <a:ext cx="720000" cy="0"/>
              </a:xfrm>
              <a:prstGeom prst="line">
                <a:avLst/>
              </a:prstGeom>
              <a:ln w="635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23"/>
              <p:cNvCxnSpPr/>
              <p:nvPr/>
            </p:nvCxnSpPr>
            <p:spPr>
              <a:xfrm>
                <a:off x="6195313" y="5038945"/>
                <a:ext cx="720000" cy="0"/>
              </a:xfrm>
              <a:prstGeom prst="line">
                <a:avLst/>
              </a:prstGeom>
              <a:ln w="635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직사각형 1514"/>
              <p:cNvSpPr>
                <a:spLocks noChangeArrowheads="1"/>
              </p:cNvSpPr>
              <p:nvPr/>
            </p:nvSpPr>
            <p:spPr bwMode="auto">
              <a:xfrm>
                <a:off x="7015372" y="4236697"/>
                <a:ext cx="4084804" cy="369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68478" tIns="34240" rIns="68478" bIns="3424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1350" b="1" dirty="0">
                    <a:latin typeface="Calibri" pitchFamily="34" charset="0"/>
                  </a:rPr>
                  <a:t>Assembly domain (N-terminal domain)</a:t>
                </a:r>
              </a:p>
            </p:txBody>
          </p:sp>
          <p:sp>
            <p:nvSpPr>
              <p:cNvPr id="22" name="직사각형 1514"/>
              <p:cNvSpPr>
                <a:spLocks noChangeArrowheads="1"/>
              </p:cNvSpPr>
              <p:nvPr/>
            </p:nvSpPr>
            <p:spPr bwMode="auto">
              <a:xfrm>
                <a:off x="7015372" y="4872425"/>
                <a:ext cx="4981007" cy="369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68478" tIns="34240" rIns="68478" bIns="3424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1350" b="1" dirty="0">
                    <a:latin typeface="Calibri" pitchFamily="34" charset="0"/>
                  </a:rPr>
                  <a:t>Nucleic acid binding domain (C-terminal domain)</a:t>
                </a:r>
              </a:p>
            </p:txBody>
          </p:sp>
          <p:cxnSp>
            <p:nvCxnSpPr>
              <p:cNvPr id="23" name="직선 연결선 23"/>
              <p:cNvCxnSpPr/>
              <p:nvPr/>
            </p:nvCxnSpPr>
            <p:spPr>
              <a:xfrm>
                <a:off x="6195313" y="4740685"/>
                <a:ext cx="720000" cy="0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직사각형 1514"/>
              <p:cNvSpPr>
                <a:spLocks noChangeArrowheads="1"/>
              </p:cNvSpPr>
              <p:nvPr/>
            </p:nvSpPr>
            <p:spPr bwMode="auto">
              <a:xfrm>
                <a:off x="7029020" y="4586863"/>
                <a:ext cx="3807304" cy="369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68478" tIns="34240" rIns="68478" bIns="3424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1350" b="1" dirty="0">
                    <a:latin typeface="Calibri" pitchFamily="34" charset="0"/>
                  </a:rPr>
                  <a:t>Linker domain </a:t>
                </a:r>
              </a:p>
            </p:txBody>
          </p:sp>
        </p:grpSp>
        <p:sp>
          <p:nvSpPr>
            <p:cNvPr id="2" name="Sun 1"/>
            <p:cNvSpPr/>
            <p:nvPr/>
          </p:nvSpPr>
          <p:spPr>
            <a:xfrm>
              <a:off x="2868003" y="3482978"/>
              <a:ext cx="193183" cy="180327"/>
            </a:xfrm>
            <a:prstGeom prst="sun">
              <a:avLst/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63723" y="3153506"/>
              <a:ext cx="498427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>
                  <a:solidFill>
                    <a:srgbClr val="FF0000"/>
                  </a:solidFill>
                </a:rPr>
                <a:t>RP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6012797" y="2641517"/>
              <a:ext cx="5457655" cy="3102243"/>
              <a:chOff x="13650735" y="2363053"/>
              <a:chExt cx="6003421" cy="3412467"/>
            </a:xfrm>
          </p:grpSpPr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6882" t="8104" r="8594" b="2390"/>
              <a:stretch>
                <a:fillRect/>
              </a:stretch>
            </p:blipFill>
            <p:spPr bwMode="auto">
              <a:xfrm>
                <a:off x="13650735" y="3133830"/>
                <a:ext cx="3110467" cy="2314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7" name="Text Box 6"/>
              <p:cNvSpPr txBox="1">
                <a:spLocks noChangeArrowheads="1"/>
              </p:cNvSpPr>
              <p:nvPr/>
            </p:nvSpPr>
            <p:spPr bwMode="auto">
              <a:xfrm>
                <a:off x="14068701" y="2382029"/>
                <a:ext cx="2623373" cy="4437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67358" tIns="33680" rIns="67358" bIns="33680">
                <a:spAutoFit/>
              </a:bodyPr>
              <a:lstStyle/>
              <a:p>
                <a:pPr defTabSz="6736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1524" b="1" dirty="0">
                    <a:solidFill>
                      <a:srgbClr val="000000"/>
                    </a:solidFill>
                    <a:ea typeface="Arial Unicode MS" pitchFamily="50" charset="-127"/>
                    <a:cs typeface="Times New Roman" pitchFamily="18" charset="0"/>
                  </a:rPr>
                  <a:t>HBV C protein </a:t>
                </a:r>
                <a:r>
                  <a:rPr kumimoji="1" lang="en-US" altLang="ko-KR" sz="1524" b="1" dirty="0" err="1">
                    <a:solidFill>
                      <a:srgbClr val="000000"/>
                    </a:solidFill>
                    <a:ea typeface="Arial Unicode MS" pitchFamily="50" charset="-127"/>
                    <a:cs typeface="Times New Roman" pitchFamily="18" charset="0"/>
                  </a:rPr>
                  <a:t>dimer</a:t>
                </a:r>
                <a:endParaRPr kumimoji="1" lang="en-US" altLang="ko-KR" sz="1524" b="1" dirty="0">
                  <a:solidFill>
                    <a:srgbClr val="000000"/>
                  </a:solidFill>
                  <a:ea typeface="Arial Unicode MS" pitchFamily="50" charset="-127"/>
                  <a:cs typeface="Times New Roman" pitchFamily="18" charset="0"/>
                </a:endParaRPr>
              </a:p>
            </p:txBody>
          </p:sp>
          <p:grpSp>
            <p:nvGrpSpPr>
              <p:cNvPr id="28" name="Group 3"/>
              <p:cNvGrpSpPr>
                <a:grpSpLocks/>
              </p:cNvGrpSpPr>
              <p:nvPr/>
            </p:nvGrpSpPr>
            <p:grpSpPr bwMode="auto">
              <a:xfrm>
                <a:off x="16704453" y="2726383"/>
                <a:ext cx="2949703" cy="3049137"/>
                <a:chOff x="3145" y="981"/>
                <a:chExt cx="2339" cy="2544"/>
              </a:xfrm>
            </p:grpSpPr>
            <p:pic>
              <p:nvPicPr>
                <p:cNvPr id="29" name="Picture 4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/>
                <a:srcRect l="3301" r="5059"/>
                <a:stretch/>
              </p:blipFill>
              <p:spPr bwMode="auto">
                <a:xfrm>
                  <a:off x="3145" y="981"/>
                  <a:ext cx="2339" cy="25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30" name="Rectangle 5"/>
                <p:cNvSpPr>
                  <a:spLocks noChangeArrowheads="1"/>
                </p:cNvSpPr>
                <p:nvPr/>
              </p:nvSpPr>
              <p:spPr bwMode="auto">
                <a:xfrm>
                  <a:off x="3190" y="1133"/>
                  <a:ext cx="181" cy="22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defTabSz="6736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ko-KR" altLang="en-US" sz="1372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1" name="Text Box 7"/>
              <p:cNvSpPr txBox="1">
                <a:spLocks noChangeArrowheads="1"/>
              </p:cNvSpPr>
              <p:nvPr/>
            </p:nvSpPr>
            <p:spPr bwMode="auto">
              <a:xfrm>
                <a:off x="17128924" y="2363053"/>
                <a:ext cx="2271470" cy="4437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67358" tIns="33680" rIns="67358" bIns="33680">
                <a:spAutoFit/>
              </a:bodyPr>
              <a:lstStyle/>
              <a:p>
                <a:pPr defTabSz="6736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1524" b="1" dirty="0">
                    <a:solidFill>
                      <a:srgbClr val="000000"/>
                    </a:solidFill>
                    <a:ea typeface="Arial Unicode MS" pitchFamily="50" charset="-127"/>
                    <a:cs typeface="Segoe UI Semilight" panose="020B0402040204020203" pitchFamily="34" charset="0"/>
                  </a:rPr>
                  <a:t>HBV core particle</a:t>
                </a:r>
              </a:p>
            </p:txBody>
          </p:sp>
        </p:grpSp>
      </p:grp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6868326" y="5981679"/>
            <a:ext cx="2235965" cy="255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7358" tIns="33680" rIns="67358" bIns="33680">
            <a:spAutoFit/>
          </a:bodyPr>
          <a:lstStyle/>
          <a:p>
            <a:pPr defTabSz="67367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19" dirty="0">
                <a:solidFill>
                  <a:srgbClr val="000000"/>
                </a:solidFill>
                <a:latin typeface="+mj-lt"/>
                <a:ea typeface="Arial Unicode MS" pitchFamily="50" charset="-127"/>
                <a:cs typeface="Times New Roman" pitchFamily="18" charset="0"/>
              </a:rPr>
              <a:t>Molecular Cell, 1999 (3), 771-780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423281" y="1403686"/>
            <a:ext cx="1727722" cy="64009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latin typeface="+mn-lt"/>
              </a:rPr>
              <a:t>HBc</a:t>
            </a:r>
            <a:r>
              <a:rPr lang="en-US" sz="2400" b="1" dirty="0">
                <a:latin typeface="+mn-lt"/>
              </a:rPr>
              <a:t> Protein</a:t>
            </a:r>
          </a:p>
        </p:txBody>
      </p:sp>
    </p:spTree>
    <p:extLst>
      <p:ext uri="{BB962C8B-B14F-4D97-AF65-F5344CB8AC3E}">
        <p14:creationId xmlns:p14="http://schemas.microsoft.com/office/powerpoint/2010/main" val="2492111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897040" y="2015574"/>
            <a:ext cx="6018110" cy="386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50" dirty="0">
                <a:solidFill>
                  <a:srgbClr val="FF0000"/>
                </a:solidFill>
                <a:cs typeface="Times New Roman" panose="02020603050405020304" pitchFamily="18" charset="0"/>
              </a:rPr>
              <a:t>Vector construction</a:t>
            </a:r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50" dirty="0">
                <a:solidFill>
                  <a:srgbClr val="FF0000"/>
                </a:solidFill>
                <a:cs typeface="Times New Roman" panose="02020603050405020304" pitchFamily="18" charset="0"/>
              </a:rPr>
              <a:t>Cell culture, DNA transfection, and core particle immunoblotting</a:t>
            </a:r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50" dirty="0">
                <a:solidFill>
                  <a:srgbClr val="FF0000"/>
                </a:solidFill>
                <a:cs typeface="Times New Roman" panose="02020603050405020304" pitchFamily="18" charset="0"/>
              </a:rPr>
              <a:t>Stable cell lines</a:t>
            </a:r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50" dirty="0">
                <a:solidFill>
                  <a:srgbClr val="FF0000"/>
                </a:solidFill>
                <a:cs typeface="Times New Roman" panose="02020603050405020304" pitchFamily="18" charset="0"/>
              </a:rPr>
              <a:t>Northern, Southern, and nucleic acid blotting</a:t>
            </a:r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50" dirty="0">
                <a:solidFill>
                  <a:srgbClr val="FF0000"/>
                </a:solidFill>
                <a:cs typeface="Times New Roman" panose="02020603050405020304" pitchFamily="18" charset="0"/>
              </a:rPr>
              <a:t>SDS-PAGE and Western blotting</a:t>
            </a:r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50" dirty="0" err="1">
                <a:solidFill>
                  <a:srgbClr val="FF0000"/>
                </a:solidFill>
                <a:cs typeface="Times New Roman" panose="02020603050405020304" pitchFamily="18" charset="0"/>
              </a:rPr>
              <a:t>Juglone</a:t>
            </a:r>
            <a:r>
              <a:rPr lang="en-US" sz="1650" dirty="0">
                <a:solidFill>
                  <a:srgbClr val="FF0000"/>
                </a:solidFill>
                <a:cs typeface="Times New Roman" panose="02020603050405020304" pitchFamily="18" charset="0"/>
              </a:rPr>
              <a:t> and </a:t>
            </a:r>
            <a:r>
              <a:rPr lang="en-US" sz="1650" dirty="0" err="1">
                <a:solidFill>
                  <a:srgbClr val="FF0000"/>
                </a:solidFill>
                <a:cs typeface="Times New Roman" panose="02020603050405020304" pitchFamily="18" charset="0"/>
              </a:rPr>
              <a:t>PiB</a:t>
            </a:r>
            <a:r>
              <a:rPr lang="en-US" sz="1650" dirty="0">
                <a:solidFill>
                  <a:srgbClr val="FF0000"/>
                </a:solidFill>
                <a:cs typeface="Times New Roman" panose="02020603050405020304" pitchFamily="18" charset="0"/>
              </a:rPr>
              <a:t> treatment</a:t>
            </a:r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5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Cycloheximide</a:t>
            </a:r>
            <a:r>
              <a:rPr lang="en-US" sz="1650" dirty="0">
                <a:solidFill>
                  <a:srgbClr val="FF0000"/>
                </a:solidFill>
                <a:cs typeface="Times New Roman" panose="02020603050405020304" pitchFamily="18" charset="0"/>
              </a:rPr>
              <a:t> treatment</a:t>
            </a:r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50" dirty="0">
                <a:solidFill>
                  <a:srgbClr val="FF0000"/>
                </a:solidFill>
                <a:cs typeface="Times New Roman" panose="02020603050405020304" pitchFamily="18" charset="0"/>
              </a:rPr>
              <a:t>Co-immunoprecipitation</a:t>
            </a:r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50" dirty="0">
                <a:solidFill>
                  <a:srgbClr val="FF0000"/>
                </a:solidFill>
                <a:cs typeface="Times New Roman" panose="02020603050405020304" pitchFamily="18" charset="0"/>
              </a:rPr>
              <a:t>HBV preparation and infection</a:t>
            </a:r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5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cccDNA</a:t>
            </a:r>
            <a:r>
              <a:rPr lang="en-US" sz="1650" dirty="0">
                <a:solidFill>
                  <a:srgbClr val="FF0000"/>
                </a:solidFill>
                <a:cs typeface="Times New Roman" panose="02020603050405020304" pitchFamily="18" charset="0"/>
              </a:rPr>
              <a:t> extraction and </a:t>
            </a:r>
            <a:r>
              <a:rPr lang="en-US" sz="165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cccDNA</a:t>
            </a:r>
            <a:r>
              <a:rPr lang="en-US" sz="1650" dirty="0">
                <a:solidFill>
                  <a:srgbClr val="FF0000"/>
                </a:solidFill>
                <a:cs typeface="Times New Roman" panose="02020603050405020304" pitchFamily="18" charset="0"/>
              </a:rPr>
              <a:t> chromatin immunoprecipitation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23281" y="1377281"/>
            <a:ext cx="3778605" cy="64009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+mn-lt"/>
              </a:rPr>
              <a:t>Materials and Methods</a:t>
            </a:r>
          </a:p>
        </p:txBody>
      </p:sp>
    </p:spTree>
    <p:extLst>
      <p:ext uri="{BB962C8B-B14F-4D97-AF65-F5344CB8AC3E}">
        <p14:creationId xmlns:p14="http://schemas.microsoft.com/office/powerpoint/2010/main" val="2050873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t="8432"/>
          <a:stretch/>
        </p:blipFill>
        <p:spPr>
          <a:xfrm>
            <a:off x="1304998" y="2200915"/>
            <a:ext cx="6652260" cy="354132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16200000">
            <a:off x="-481896" y="3895912"/>
            <a:ext cx="2824812" cy="265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25" dirty="0">
                <a:cs typeface="times" panose="02020603050405020304" pitchFamily="18" charset="0"/>
              </a:rPr>
              <a:t>Reads Per </a:t>
            </a:r>
            <a:r>
              <a:rPr lang="en-US" sz="1125" dirty="0" err="1">
                <a:cs typeface="times" panose="02020603050405020304" pitchFamily="18" charset="0"/>
              </a:rPr>
              <a:t>Kilobase</a:t>
            </a:r>
            <a:r>
              <a:rPr lang="en-US" sz="1125" dirty="0">
                <a:cs typeface="times" panose="02020603050405020304" pitchFamily="18" charset="0"/>
              </a:rPr>
              <a:t> per Million mapped reads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2482" y="5971855"/>
            <a:ext cx="2650084" cy="265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25" dirty="0">
                <a:cs typeface="times" panose="02020603050405020304" pitchFamily="18" charset="0"/>
              </a:rPr>
              <a:t>https://www.ncbi.nlm.nih.gov/gene/5303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59892" y="5971855"/>
            <a:ext cx="3076483" cy="265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1125" dirty="0">
                <a:cs typeface="times" panose="02020603050405020304" pitchFamily="18" charset="0"/>
              </a:rPr>
              <a:t>RPKM is a method of quantifying gene expression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23280" y="1389811"/>
            <a:ext cx="5034545" cy="64009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+mn-lt"/>
              </a:rPr>
              <a:t>High expression of PIN4 gene in Liver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4421981" y="3129363"/>
            <a:ext cx="247991" cy="24384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761585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4B2101D1-E9A0-4139-BEA8-B1E810CA1D86}"/>
              </a:ext>
            </a:extLst>
          </p:cNvPr>
          <p:cNvSpPr txBox="1">
            <a:spLocks/>
          </p:cNvSpPr>
          <p:nvPr/>
        </p:nvSpPr>
        <p:spPr>
          <a:xfrm>
            <a:off x="726155" y="2490447"/>
            <a:ext cx="4035258" cy="201401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da-DK" sz="1650" dirty="0">
                <a:solidFill>
                  <a:srgbClr val="FF0000"/>
                </a:solidFill>
                <a:cs typeface="Times New Roman" panose="02020603050405020304" pitchFamily="18" charset="0"/>
              </a:rPr>
              <a:t>In HepG2 Hepatocellular carcinoma cell line</a:t>
            </a:r>
          </a:p>
          <a:p>
            <a:pPr>
              <a:buFont typeface="Wingdings" panose="05000000000000000000" pitchFamily="2" charset="2"/>
              <a:buChar char="ü"/>
            </a:pPr>
            <a:endParaRPr lang="da-DK" sz="165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da-DK" sz="1650" dirty="0">
                <a:solidFill>
                  <a:srgbClr val="FF0000"/>
                </a:solidFill>
                <a:cs typeface="Times New Roman" panose="02020603050405020304" pitchFamily="18" charset="0"/>
              </a:rPr>
              <a:t>The  PIN4 RNA expression was reported </a:t>
            </a:r>
          </a:p>
          <a:p>
            <a:pPr marL="0" indent="0">
              <a:buNone/>
            </a:pPr>
            <a:r>
              <a:rPr lang="da-DK" sz="1650" dirty="0">
                <a:solidFill>
                  <a:srgbClr val="FF0000"/>
                </a:solidFill>
                <a:cs typeface="Times New Roman" panose="02020603050405020304" pitchFamily="18" charset="0"/>
              </a:rPr>
              <a:t>    considerably higher</a:t>
            </a:r>
            <a:endParaRPr lang="en-US" sz="165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US" sz="165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0B1ED3A-2F10-4472-9765-B137BEAF09C9}"/>
              </a:ext>
            </a:extLst>
          </p:cNvPr>
          <p:cNvSpPr/>
          <p:nvPr/>
        </p:nvSpPr>
        <p:spPr>
          <a:xfrm>
            <a:off x="431994" y="5971855"/>
            <a:ext cx="3684022" cy="265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25" dirty="0">
                <a:cs typeface="times" panose="02020603050405020304" pitchFamily="18" charset="0"/>
              </a:rPr>
              <a:t>https://www.proteinatlas.org/ENSG00000102309-PIN4/cell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640308" y="2490446"/>
            <a:ext cx="2900846" cy="3300377"/>
            <a:chOff x="8075874" y="1806356"/>
            <a:chExt cx="4152524" cy="490057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/>
            <a:srcRect l="28810" r="28333"/>
            <a:stretch/>
          </p:blipFill>
          <p:spPr>
            <a:xfrm>
              <a:off x="8075874" y="1806356"/>
              <a:ext cx="3926855" cy="403198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17397" y="6100076"/>
              <a:ext cx="1411001" cy="60685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/>
            <a:srcRect l="3821" t="9330" r="6046" b="45"/>
            <a:stretch/>
          </p:blipFill>
          <p:spPr>
            <a:xfrm>
              <a:off x="8075874" y="6413481"/>
              <a:ext cx="1210673" cy="25627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/>
            <a:srcRect l="4639" t="7144" r="5153" b="9523"/>
            <a:stretch/>
          </p:blipFill>
          <p:spPr>
            <a:xfrm>
              <a:off x="8075875" y="6129133"/>
              <a:ext cx="1207008" cy="241404"/>
            </a:xfrm>
            <a:prstGeom prst="rect">
              <a:avLst/>
            </a:prstGeom>
          </p:spPr>
        </p:pic>
      </p:grpSp>
      <p:sp>
        <p:nvSpPr>
          <p:cNvPr id="18" name="Title 1"/>
          <p:cNvSpPr txBox="1">
            <a:spLocks/>
          </p:cNvSpPr>
          <p:nvPr/>
        </p:nvSpPr>
        <p:spPr>
          <a:xfrm>
            <a:off x="423280" y="1378523"/>
            <a:ext cx="2885978" cy="64009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+mn-lt"/>
              </a:rPr>
              <a:t>Human Protein Atlas</a:t>
            </a:r>
          </a:p>
        </p:txBody>
      </p:sp>
    </p:spTree>
    <p:extLst>
      <p:ext uri="{BB962C8B-B14F-4D97-AF65-F5344CB8AC3E}">
        <p14:creationId xmlns:p14="http://schemas.microsoft.com/office/powerpoint/2010/main" val="3692631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/>
          <p:nvPr/>
        </p:nvGrpSpPr>
        <p:grpSpPr>
          <a:xfrm>
            <a:off x="1153391" y="2093769"/>
            <a:ext cx="6837219" cy="2670464"/>
            <a:chOff x="1094509" y="1856508"/>
            <a:chExt cx="9116292" cy="3560619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 rotWithShape="1">
            <a:blip r:embed="rId3"/>
            <a:srcRect l="67676" t="24027" r="10102" b="11129"/>
            <a:stretch/>
          </p:blipFill>
          <p:spPr>
            <a:xfrm>
              <a:off x="7772401" y="2348350"/>
              <a:ext cx="2438400" cy="2507674"/>
            </a:xfrm>
            <a:prstGeom prst="rect">
              <a:avLst/>
            </a:prstGeom>
          </p:spPr>
        </p:pic>
        <p:grpSp>
          <p:nvGrpSpPr>
            <p:cNvPr id="11" name="그룹 10"/>
            <p:cNvGrpSpPr/>
            <p:nvPr/>
          </p:nvGrpSpPr>
          <p:grpSpPr>
            <a:xfrm>
              <a:off x="1094509" y="1856508"/>
              <a:ext cx="6012873" cy="3103419"/>
              <a:chOff x="845127" y="1967345"/>
              <a:chExt cx="6012873" cy="3103419"/>
            </a:xfrm>
          </p:grpSpPr>
          <p:grpSp>
            <p:nvGrpSpPr>
              <p:cNvPr id="7" name="그룹 6"/>
              <p:cNvGrpSpPr/>
              <p:nvPr/>
            </p:nvGrpSpPr>
            <p:grpSpPr>
              <a:xfrm>
                <a:off x="845127" y="1967345"/>
                <a:ext cx="6012873" cy="3103419"/>
                <a:chOff x="983673" y="2036618"/>
                <a:chExt cx="6012873" cy="3103419"/>
              </a:xfrm>
            </p:grpSpPr>
            <p:pic>
              <p:nvPicPr>
                <p:cNvPr id="3" name="그림 2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3283" t="11129" r="44192" b="11129"/>
                <a:stretch/>
              </p:blipFill>
              <p:spPr>
                <a:xfrm>
                  <a:off x="1233055" y="2133601"/>
                  <a:ext cx="5763491" cy="3006436"/>
                </a:xfrm>
                <a:prstGeom prst="rect">
                  <a:avLst/>
                </a:prstGeom>
              </p:spPr>
            </p:pic>
            <p:sp>
              <p:nvSpPr>
                <p:cNvPr id="4" name="직사각형 3"/>
                <p:cNvSpPr/>
                <p:nvPr/>
              </p:nvSpPr>
              <p:spPr>
                <a:xfrm>
                  <a:off x="983673" y="2036618"/>
                  <a:ext cx="498764" cy="51261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sp>
            <p:nvSpPr>
              <p:cNvPr id="10" name="직사각형 9"/>
              <p:cNvSpPr/>
              <p:nvPr/>
            </p:nvSpPr>
            <p:spPr>
              <a:xfrm>
                <a:off x="997527" y="2119745"/>
                <a:ext cx="498764" cy="5126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pic>
          <p:nvPicPr>
            <p:cNvPr id="12" name="그림 11"/>
            <p:cNvPicPr>
              <a:picLocks noChangeAspect="1"/>
            </p:cNvPicPr>
            <p:nvPr/>
          </p:nvPicPr>
          <p:blipFill rotWithShape="1">
            <a:blip r:embed="rId3"/>
            <a:srcRect l="89899" t="85468" r="758" b="2711"/>
            <a:stretch/>
          </p:blipFill>
          <p:spPr>
            <a:xfrm>
              <a:off x="7259783" y="4959927"/>
              <a:ext cx="1025235" cy="45720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8476AD1-9942-4F31-8FD7-BE6685FBDF86}"/>
              </a:ext>
            </a:extLst>
          </p:cNvPr>
          <p:cNvSpPr txBox="1"/>
          <p:nvPr/>
        </p:nvSpPr>
        <p:spPr>
          <a:xfrm>
            <a:off x="1618917" y="871444"/>
            <a:ext cx="5906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rgbClr val="002060"/>
                </a:solidFill>
                <a:ea typeface="Malgun Gothic" panose="020B0503020000020004" pitchFamily="34" charset="-127"/>
              </a:rPr>
              <a:t>Higher expression of PIN4 in several human hepatocellular carcinoma and HBV replicating cell lines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572617" y="5643866"/>
            <a:ext cx="3038011" cy="265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25" b="1" dirty="0">
                <a:solidFill>
                  <a:srgbClr val="7030A0"/>
                </a:solidFill>
                <a:latin typeface="+mj-lt"/>
              </a:rPr>
              <a:t>THLE-2</a:t>
            </a:r>
            <a:r>
              <a:rPr lang="en-US" sz="1125" dirty="0">
                <a:solidFill>
                  <a:srgbClr val="7030A0"/>
                </a:solidFill>
                <a:latin typeface="+mj-lt"/>
              </a:rPr>
              <a:t> immortalized human liver epithelial cells </a:t>
            </a:r>
          </a:p>
        </p:txBody>
      </p:sp>
      <p:sp>
        <p:nvSpPr>
          <p:cNvPr id="17" name="Rectangle 10"/>
          <p:cNvSpPr/>
          <p:nvPr/>
        </p:nvSpPr>
        <p:spPr>
          <a:xfrm>
            <a:off x="5226467" y="5262992"/>
            <a:ext cx="36994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We speculated that PIN4 or its products might affect HBV replication</a:t>
            </a:r>
            <a:endParaRPr lang="en-US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765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/>
          <p:nvPr/>
        </p:nvSpPr>
        <p:spPr>
          <a:xfrm>
            <a:off x="215150" y="5550311"/>
            <a:ext cx="2234046" cy="611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25" dirty="0">
                <a:solidFill>
                  <a:srgbClr val="FF0000"/>
                </a:solidFill>
                <a:cs typeface="Times New Roman" panose="02020603050405020304" pitchFamily="18" charset="0"/>
              </a:rPr>
              <a:t>Obtained similar results in HepG2.2.15, </a:t>
            </a:r>
            <a:r>
              <a:rPr lang="en-US" altLang="ko-KR" sz="1125" dirty="0">
                <a:solidFill>
                  <a:srgbClr val="FF0000"/>
                </a:solidFill>
                <a:cs typeface="Times New Roman" panose="02020603050405020304" pitchFamily="18" charset="0"/>
              </a:rPr>
              <a:t>HepG2, </a:t>
            </a:r>
            <a:r>
              <a:rPr lang="en-US" sz="1125" dirty="0">
                <a:solidFill>
                  <a:srgbClr val="FF0000"/>
                </a:solidFill>
                <a:cs typeface="Times New Roman" panose="02020603050405020304" pitchFamily="18" charset="0"/>
              </a:rPr>
              <a:t>and Huh7 cells</a:t>
            </a:r>
            <a:endParaRPr lang="en-US" sz="1125" dirty="0">
              <a:solidFill>
                <a:srgbClr val="FF0000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229100" y="5183086"/>
            <a:ext cx="685800" cy="239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8" name="그룹 7"/>
          <p:cNvGrpSpPr/>
          <p:nvPr/>
        </p:nvGrpSpPr>
        <p:grpSpPr>
          <a:xfrm>
            <a:off x="2034540" y="1602805"/>
            <a:ext cx="5074920" cy="4202459"/>
            <a:chOff x="2817235" y="703255"/>
            <a:chExt cx="6766560" cy="5603278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7235" y="703255"/>
              <a:ext cx="6766560" cy="5383613"/>
            </a:xfrm>
            <a:prstGeom prst="rect">
              <a:avLst/>
            </a:prstGeom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43315" y="5649308"/>
              <a:ext cx="1104900" cy="657225"/>
            </a:xfrm>
            <a:prstGeom prst="rect">
              <a:avLst/>
            </a:prstGeom>
          </p:spPr>
        </p:pic>
      </p:grpSp>
      <p:sp>
        <p:nvSpPr>
          <p:cNvPr id="9" name="직사각형 6">
            <a:extLst>
              <a:ext uri="{FF2B5EF4-FFF2-40B4-BE49-F238E27FC236}">
                <a16:creationId xmlns:a16="http://schemas.microsoft.com/office/drawing/2014/main" xmlns="" id="{A7292280-F472-4455-B203-46B3288D789D}"/>
              </a:ext>
            </a:extLst>
          </p:cNvPr>
          <p:cNvSpPr/>
          <p:nvPr/>
        </p:nvSpPr>
        <p:spPr>
          <a:xfrm>
            <a:off x="910995" y="857250"/>
            <a:ext cx="73220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err="1">
                <a:solidFill>
                  <a:srgbClr val="002060"/>
                </a:solidFill>
                <a:ea typeface="DengXian" panose="02010600030101010101" pitchFamily="2" charset="-122"/>
              </a:rPr>
              <a:t>Parvulin</a:t>
            </a:r>
            <a:r>
              <a:rPr lang="en-US" altLang="ko-KR" b="1" dirty="0">
                <a:solidFill>
                  <a:srgbClr val="002060"/>
                </a:solidFill>
                <a:ea typeface="DengXian" panose="02010600030101010101" pitchFamily="2" charset="-122"/>
              </a:rPr>
              <a:t> inhibitors abrogate HBV replication</a:t>
            </a:r>
          </a:p>
        </p:txBody>
      </p:sp>
      <p:sp>
        <p:nvSpPr>
          <p:cNvPr id="10" name="Rectangle 189"/>
          <p:cNvSpPr/>
          <p:nvPr/>
        </p:nvSpPr>
        <p:spPr>
          <a:xfrm>
            <a:off x="7494815" y="1898680"/>
            <a:ext cx="1224642" cy="611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25" b="1" dirty="0" err="1">
                <a:solidFill>
                  <a:srgbClr val="002060"/>
                </a:solidFill>
                <a:ea typeface="Tahoma" panose="020B0604030504040204" pitchFamily="34" charset="0"/>
                <a:cs typeface="times" panose="02020603050405020304" pitchFamily="18" charset="0"/>
              </a:rPr>
              <a:t>Juglone</a:t>
            </a:r>
            <a:r>
              <a:rPr lang="en-US" sz="1125" b="1" dirty="0">
                <a:solidFill>
                  <a:srgbClr val="002060"/>
                </a:solidFill>
                <a:ea typeface="Tahoma" panose="020B0604030504040204" pitchFamily="34" charset="0"/>
                <a:cs typeface="times" panose="02020603050405020304" pitchFamily="18" charset="0"/>
              </a:rPr>
              <a:t> and </a:t>
            </a:r>
            <a:r>
              <a:rPr lang="en-US" sz="1125" b="1" dirty="0" err="1">
                <a:solidFill>
                  <a:srgbClr val="002060"/>
                </a:solidFill>
                <a:ea typeface="Tahoma" panose="020B0604030504040204" pitchFamily="34" charset="0"/>
                <a:cs typeface="times" panose="02020603050405020304" pitchFamily="18" charset="0"/>
              </a:rPr>
              <a:t>PiB</a:t>
            </a:r>
            <a:r>
              <a:rPr lang="en-US" sz="1125" b="1" dirty="0">
                <a:solidFill>
                  <a:srgbClr val="002060"/>
                </a:solidFill>
                <a:ea typeface="Tahoma" panose="020B0604030504040204" pitchFamily="34" charset="0"/>
                <a:cs typeface="times" panose="02020603050405020304" pitchFamily="18" charset="0"/>
              </a:rPr>
              <a:t> </a:t>
            </a:r>
            <a:r>
              <a:rPr lang="en-US" sz="1125" dirty="0">
                <a:solidFill>
                  <a:srgbClr val="002060"/>
                </a:solidFill>
                <a:ea typeface="Tahoma" panose="020B0604030504040204" pitchFamily="34" charset="0"/>
                <a:cs typeface="times" panose="02020603050405020304" pitchFamily="18" charset="0"/>
              </a:rPr>
              <a:t>are </a:t>
            </a:r>
            <a:r>
              <a:rPr lang="en-US" sz="1125" dirty="0" err="1">
                <a:solidFill>
                  <a:srgbClr val="002060"/>
                </a:solidFill>
                <a:ea typeface="Tahoma" panose="020B0604030504040204" pitchFamily="34" charset="0"/>
                <a:cs typeface="times" panose="02020603050405020304" pitchFamily="18" charset="0"/>
              </a:rPr>
              <a:t>Parvulin</a:t>
            </a:r>
            <a:r>
              <a:rPr lang="en-US" sz="1125" dirty="0">
                <a:solidFill>
                  <a:srgbClr val="002060"/>
                </a:solidFill>
                <a:ea typeface="Tahoma" panose="020B0604030504040204" pitchFamily="34" charset="0"/>
                <a:cs typeface="times" panose="02020603050405020304" pitchFamily="18" charset="0"/>
              </a:rPr>
              <a:t> Inhibitors</a:t>
            </a:r>
          </a:p>
        </p:txBody>
      </p:sp>
    </p:spTree>
    <p:extLst>
      <p:ext uri="{BB962C8B-B14F-4D97-AF65-F5344CB8AC3E}">
        <p14:creationId xmlns:p14="http://schemas.microsoft.com/office/powerpoint/2010/main" val="1977053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5910" y="1498886"/>
            <a:ext cx="632232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500" b="1" dirty="0"/>
              <a:t>My Interest and Objectives: </a:t>
            </a:r>
          </a:p>
          <a:p>
            <a:pPr algn="just"/>
            <a:endParaRPr lang="en-US" sz="1500" dirty="0"/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US" sz="1500" dirty="0"/>
              <a:t>I am an enthusiastic and dedicated professional. 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US" sz="1500" dirty="0"/>
              <a:t>I strongly believe in Unity, Faith &amp; Discipline.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US" sz="1500" dirty="0"/>
              <a:t>Professionalism, Competence, Self-development and Leadership</a:t>
            </a:r>
            <a:endParaRPr lang="en-US" sz="1500" dirty="0"/>
          </a:p>
        </p:txBody>
      </p:sp>
      <p:pic>
        <p:nvPicPr>
          <p:cNvPr id="9" name="Picture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" t="3868" r="70553" b="79401"/>
          <a:stretch/>
        </p:blipFill>
        <p:spPr bwMode="auto">
          <a:xfrm>
            <a:off x="6868237" y="1174561"/>
            <a:ext cx="2090027" cy="20094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5910" y="4087833"/>
            <a:ext cx="826713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ea typeface="Noto Sans"/>
              </a:rPr>
              <a:t>With over </a:t>
            </a:r>
            <a:r>
              <a:rPr lang="en-US" sz="1500" b="1" dirty="0">
                <a:ea typeface="Noto Sans"/>
              </a:rPr>
              <a:t>15 years of experience</a:t>
            </a:r>
            <a:r>
              <a:rPr lang="en-US" sz="1500" dirty="0">
                <a:ea typeface="Noto Sans"/>
              </a:rPr>
              <a:t> in global health, </a:t>
            </a:r>
            <a:r>
              <a:rPr lang="en-US" sz="1500" b="1" dirty="0">
                <a:ea typeface="Noto Sans"/>
              </a:rPr>
              <a:t>molecular medicine,</a:t>
            </a:r>
            <a:r>
              <a:rPr lang="en-US" sz="1500" dirty="0">
                <a:ea typeface="Noto Sans"/>
              </a:rPr>
              <a:t> </a:t>
            </a:r>
            <a:r>
              <a:rPr lang="en-US" sz="1500" b="1" dirty="0">
                <a:ea typeface="Noto Sans"/>
              </a:rPr>
              <a:t>microbiology</a:t>
            </a:r>
            <a:r>
              <a:rPr lang="en-US" sz="1500" dirty="0">
                <a:ea typeface="Noto Sans"/>
              </a:rPr>
              <a:t>, </a:t>
            </a:r>
            <a:r>
              <a:rPr lang="en-US" sz="1500" b="1" dirty="0">
                <a:ea typeface="Noto Sans"/>
              </a:rPr>
              <a:t>applied health sciences</a:t>
            </a:r>
            <a:r>
              <a:rPr lang="en-US" sz="1500" dirty="0">
                <a:ea typeface="Noto Sans"/>
              </a:rPr>
              <a:t> research and academia as: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b="1" i="1" u="sng" dirty="0">
                <a:ea typeface="Noto Sans"/>
              </a:rPr>
              <a:t>Managing Director</a:t>
            </a:r>
            <a:r>
              <a:rPr lang="en-US" sz="1500" dirty="0">
                <a:ea typeface="Noto Sans"/>
              </a:rPr>
              <a:t>, </a:t>
            </a:r>
            <a:r>
              <a:rPr lang="en-US" sz="1500" b="1" i="1" u="sng" dirty="0">
                <a:ea typeface="Noto Sans"/>
              </a:rPr>
              <a:t>Chief Research</a:t>
            </a:r>
            <a:r>
              <a:rPr lang="en-US" sz="1500" dirty="0">
                <a:ea typeface="Noto Sans"/>
              </a:rPr>
              <a:t>, </a:t>
            </a:r>
            <a:r>
              <a:rPr lang="en-US" sz="1500" b="1" i="1" u="sng" dirty="0">
                <a:ea typeface="Noto Sans"/>
              </a:rPr>
              <a:t>Professor, Principal Lead</a:t>
            </a:r>
            <a:r>
              <a:rPr lang="en-US" sz="1500" dirty="0">
                <a:ea typeface="Noto Sans"/>
              </a:rPr>
              <a:t>, and </a:t>
            </a:r>
            <a:r>
              <a:rPr lang="en-US" sz="1500" b="1" i="1" u="sng" dirty="0">
                <a:ea typeface="Noto Sans"/>
              </a:rPr>
              <a:t>Consultant</a:t>
            </a:r>
          </a:p>
          <a:p>
            <a:endParaRPr lang="en-US" sz="1500" dirty="0">
              <a:ea typeface="Noto Sans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/>
              <a:t>I </a:t>
            </a:r>
            <a:r>
              <a:rPr lang="en-US" sz="1500" dirty="0"/>
              <a:t>have led phase 3 clinical trials and spearheaded the COVID-19 vaccine during time of pandemic.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5910" y="3562689"/>
            <a:ext cx="15421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Background</a:t>
            </a:r>
            <a:endParaRPr lang="en-US" sz="1500" b="1" dirty="0"/>
          </a:p>
        </p:txBody>
      </p:sp>
      <p:sp>
        <p:nvSpPr>
          <p:cNvPr id="11" name="Rectangle 10"/>
          <p:cNvSpPr/>
          <p:nvPr/>
        </p:nvSpPr>
        <p:spPr>
          <a:xfrm>
            <a:off x="5929312" y="3245294"/>
            <a:ext cx="321468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r">
              <a:buFont typeface="Wingdings" panose="05000000000000000000" pitchFamily="2" charset="2"/>
              <a:buChar char=""/>
            </a:pPr>
            <a:r>
              <a:rPr lang="en-US" sz="1350" b="1" u="sng" dirty="0">
                <a:latin typeface="Noto Sans"/>
                <a:ea typeface="Noto Sans"/>
              </a:rPr>
              <a:t>Strong Leadership Profile</a:t>
            </a:r>
            <a:endParaRPr lang="en-US" sz="1350" dirty="0">
              <a:latin typeface="Noto Sans"/>
              <a:ea typeface="Noto Sans"/>
            </a:endParaRPr>
          </a:p>
          <a:p>
            <a:pPr marL="257175" indent="-257175" algn="r">
              <a:buFont typeface="Wingdings" panose="05000000000000000000" pitchFamily="2" charset="2"/>
              <a:buChar char=""/>
            </a:pPr>
            <a:r>
              <a:rPr lang="en-US" sz="1350" b="1" i="1" u="sng" dirty="0">
                <a:latin typeface="Noto Sans"/>
                <a:ea typeface="Noto Sans"/>
              </a:rPr>
              <a:t>RANKED in Top 3% Scientists-Globally</a:t>
            </a:r>
            <a:endParaRPr lang="en-US" sz="1350" dirty="0">
              <a:latin typeface="Noto Sans"/>
              <a:ea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295196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551" y="5467378"/>
            <a:ext cx="2390523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25" dirty="0">
                <a:solidFill>
                  <a:srgbClr val="FF0000"/>
                </a:solidFill>
                <a:cs typeface="Times New Roman" panose="02020603050405020304" pitchFamily="18" charset="0"/>
              </a:rPr>
              <a:t>Obtained similar results in</a:t>
            </a:r>
          </a:p>
          <a:p>
            <a:r>
              <a:rPr lang="en-US" sz="1125" dirty="0">
                <a:solidFill>
                  <a:srgbClr val="FF0000"/>
                </a:solidFill>
                <a:cs typeface="Times New Roman" panose="02020603050405020304" pitchFamily="18" charset="0"/>
              </a:rPr>
              <a:t>HepG2.2.15, </a:t>
            </a:r>
            <a:r>
              <a:rPr lang="en-US" altLang="ko-KR" sz="1125" dirty="0">
                <a:solidFill>
                  <a:srgbClr val="FF0000"/>
                </a:solidFill>
                <a:cs typeface="Times New Roman" panose="02020603050405020304" pitchFamily="18" charset="0"/>
              </a:rPr>
              <a:t>HepG2, </a:t>
            </a:r>
            <a:r>
              <a:rPr lang="en-US" sz="1125" dirty="0">
                <a:solidFill>
                  <a:srgbClr val="FF0000"/>
                </a:solidFill>
                <a:cs typeface="Times New Roman" panose="02020603050405020304" pitchFamily="18" charset="0"/>
              </a:rPr>
              <a:t>and Huh7 cells</a:t>
            </a:r>
            <a:endParaRPr lang="en-US" sz="1125" dirty="0">
              <a:solidFill>
                <a:srgbClr val="FF0000"/>
              </a:solidFill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2996804" y="1553864"/>
            <a:ext cx="3150394" cy="5043488"/>
            <a:chOff x="4541714" y="71044"/>
            <a:chExt cx="4200525" cy="6724650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41714" y="71044"/>
              <a:ext cx="4200525" cy="6724650"/>
            </a:xfrm>
            <a:prstGeom prst="rect">
              <a:avLst/>
            </a:prstGeom>
          </p:spPr>
        </p:pic>
        <p:sp>
          <p:nvSpPr>
            <p:cNvPr id="4" name="직사각형 3"/>
            <p:cNvSpPr/>
            <p:nvPr/>
          </p:nvSpPr>
          <p:spPr>
            <a:xfrm>
              <a:off x="4904509" y="301876"/>
              <a:ext cx="457200" cy="376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3927" y="5298891"/>
            <a:ext cx="828675" cy="492919"/>
          </a:xfrm>
          <a:prstGeom prst="rect">
            <a:avLst/>
          </a:prstGeom>
        </p:spPr>
      </p:pic>
      <p:sp>
        <p:nvSpPr>
          <p:cNvPr id="8" name="직사각형 6">
            <a:extLst>
              <a:ext uri="{FF2B5EF4-FFF2-40B4-BE49-F238E27FC236}">
                <a16:creationId xmlns:a16="http://schemas.microsoft.com/office/drawing/2014/main" xmlns="" id="{A7292280-F472-4455-B203-46B3288D789D}"/>
              </a:ext>
            </a:extLst>
          </p:cNvPr>
          <p:cNvSpPr/>
          <p:nvPr/>
        </p:nvSpPr>
        <p:spPr>
          <a:xfrm>
            <a:off x="910995" y="857250"/>
            <a:ext cx="73220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rgbClr val="002060"/>
                </a:solidFill>
                <a:ea typeface="DengXian" panose="02010600030101010101" pitchFamily="2" charset="-122"/>
              </a:rPr>
              <a:t>Knockdown of PIN4 abrogate HBV replication</a:t>
            </a:r>
          </a:p>
        </p:txBody>
      </p:sp>
    </p:spTree>
    <p:extLst>
      <p:ext uri="{BB962C8B-B14F-4D97-AF65-F5344CB8AC3E}">
        <p14:creationId xmlns:p14="http://schemas.microsoft.com/office/powerpoint/2010/main" val="1670740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3714" y="5500956"/>
            <a:ext cx="1694103" cy="611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25" dirty="0">
                <a:solidFill>
                  <a:srgbClr val="FF0000"/>
                </a:solidFill>
                <a:cs typeface="Times New Roman" panose="02020603050405020304" pitchFamily="18" charset="0"/>
              </a:rPr>
              <a:t>Obtained similar results in</a:t>
            </a:r>
          </a:p>
          <a:p>
            <a:r>
              <a:rPr lang="en-US" altLang="ko-KR" sz="1125" dirty="0">
                <a:solidFill>
                  <a:srgbClr val="FF0000"/>
                </a:solidFill>
                <a:cs typeface="Times New Roman" panose="02020603050405020304" pitchFamily="18" charset="0"/>
              </a:rPr>
              <a:t>HepG2, </a:t>
            </a:r>
            <a:r>
              <a:rPr lang="en-US" sz="1125" dirty="0">
                <a:solidFill>
                  <a:srgbClr val="FF0000"/>
                </a:solidFill>
                <a:cs typeface="Times New Roman" panose="02020603050405020304" pitchFamily="18" charset="0"/>
              </a:rPr>
              <a:t>and Huh7 cells</a:t>
            </a:r>
            <a:endParaRPr lang="en-US" sz="1125" dirty="0">
              <a:solidFill>
                <a:srgbClr val="FF0000"/>
              </a:solidFill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757" y="5312619"/>
            <a:ext cx="828675" cy="492919"/>
          </a:xfrm>
          <a:prstGeom prst="rect">
            <a:avLst/>
          </a:prstGeom>
          <a:ln>
            <a:noFill/>
          </a:ln>
        </p:spPr>
      </p:pic>
      <p:sp>
        <p:nvSpPr>
          <p:cNvPr id="11" name="직사각형 6">
            <a:extLst>
              <a:ext uri="{FF2B5EF4-FFF2-40B4-BE49-F238E27FC236}">
                <a16:creationId xmlns:a16="http://schemas.microsoft.com/office/drawing/2014/main" xmlns="" id="{A7292280-F472-4455-B203-46B3288D789D}"/>
              </a:ext>
            </a:extLst>
          </p:cNvPr>
          <p:cNvSpPr/>
          <p:nvPr/>
        </p:nvSpPr>
        <p:spPr>
          <a:xfrm>
            <a:off x="910995" y="1058037"/>
            <a:ext cx="73220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ko-KR" b="1" dirty="0">
                <a:solidFill>
                  <a:srgbClr val="002060"/>
                </a:solidFill>
                <a:ea typeface="DengXian" panose="02010600030101010101" pitchFamily="2" charset="-122"/>
              </a:rPr>
              <a:t>Par14/17 overexpression augment HBV replication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037677" y="1590434"/>
            <a:ext cx="7068647" cy="4156777"/>
            <a:chOff x="981159" y="709862"/>
            <a:chExt cx="9424862" cy="5542369"/>
          </a:xfrm>
        </p:grpSpPr>
        <p:grpSp>
          <p:nvGrpSpPr>
            <p:cNvPr id="10" name="그룹 9"/>
            <p:cNvGrpSpPr/>
            <p:nvPr/>
          </p:nvGrpSpPr>
          <p:grpSpPr>
            <a:xfrm>
              <a:off x="981159" y="1280166"/>
              <a:ext cx="6585604" cy="4297668"/>
              <a:chOff x="2203011" y="1125659"/>
              <a:chExt cx="7968579" cy="4727434"/>
            </a:xfrm>
          </p:grpSpPr>
          <p:pic>
            <p:nvPicPr>
              <p:cNvPr id="4" name="그림 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03011" y="1151861"/>
                <a:ext cx="4114800" cy="4675030"/>
              </a:xfrm>
              <a:prstGeom prst="rect">
                <a:avLst/>
              </a:prstGeom>
              <a:ln>
                <a:noFill/>
              </a:ln>
            </p:spPr>
          </p:pic>
          <p:grpSp>
            <p:nvGrpSpPr>
              <p:cNvPr id="9" name="그룹 8"/>
              <p:cNvGrpSpPr/>
              <p:nvPr/>
            </p:nvGrpSpPr>
            <p:grpSpPr>
              <a:xfrm>
                <a:off x="7054316" y="1125659"/>
                <a:ext cx="3117274" cy="4727434"/>
                <a:chOff x="7054316" y="1125659"/>
                <a:chExt cx="3117274" cy="4727434"/>
              </a:xfrm>
            </p:grpSpPr>
            <p:pic>
              <p:nvPicPr>
                <p:cNvPr id="5" name="그림 4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054317" y="1125659"/>
                  <a:ext cx="3117273" cy="4727434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6" name="직사각형 5"/>
                <p:cNvSpPr/>
                <p:nvPr/>
              </p:nvSpPr>
              <p:spPr>
                <a:xfrm>
                  <a:off x="7054316" y="1187711"/>
                  <a:ext cx="347474" cy="3714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</p:grpSp>
        </p:grpSp>
        <p:grpSp>
          <p:nvGrpSpPr>
            <p:cNvPr id="2" name="그룹 1"/>
            <p:cNvGrpSpPr/>
            <p:nvPr/>
          </p:nvGrpSpPr>
          <p:grpSpPr>
            <a:xfrm>
              <a:off x="7987773" y="709862"/>
              <a:ext cx="2418248" cy="5542369"/>
              <a:chOff x="7784258" y="780095"/>
              <a:chExt cx="2418248" cy="5542369"/>
            </a:xfrm>
          </p:grpSpPr>
          <p:pic>
            <p:nvPicPr>
              <p:cNvPr id="12" name="그림 1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84258" y="895750"/>
                <a:ext cx="2418248" cy="5426714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3" name="직사각형 12"/>
              <p:cNvSpPr/>
              <p:nvPr/>
            </p:nvSpPr>
            <p:spPr>
              <a:xfrm>
                <a:off x="7963518" y="780095"/>
                <a:ext cx="290945" cy="3250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42134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3412927" y="1532914"/>
            <a:ext cx="2318147" cy="4704398"/>
            <a:chOff x="3157539" y="520700"/>
            <a:chExt cx="3090862" cy="6272530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 rotWithShape="1">
            <a:blip r:embed="rId3"/>
            <a:srcRect t="3154" r="50609" b="990"/>
            <a:stretch/>
          </p:blipFill>
          <p:spPr>
            <a:xfrm>
              <a:off x="3157539" y="520700"/>
              <a:ext cx="3090862" cy="6272530"/>
            </a:xfrm>
            <a:prstGeom prst="rect">
              <a:avLst/>
            </a:prstGeom>
          </p:spPr>
        </p:pic>
        <p:sp>
          <p:nvSpPr>
            <p:cNvPr id="3" name="직사각형 2"/>
            <p:cNvSpPr/>
            <p:nvPr/>
          </p:nvSpPr>
          <p:spPr>
            <a:xfrm>
              <a:off x="5816602" y="6337300"/>
              <a:ext cx="431799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8" name="직사각형 6">
            <a:extLst>
              <a:ext uri="{FF2B5EF4-FFF2-40B4-BE49-F238E27FC236}">
                <a16:creationId xmlns:a16="http://schemas.microsoft.com/office/drawing/2014/main" xmlns="" id="{A7292280-F472-4455-B203-46B3288D789D}"/>
              </a:ext>
            </a:extLst>
          </p:cNvPr>
          <p:cNvSpPr/>
          <p:nvPr/>
        </p:nvSpPr>
        <p:spPr>
          <a:xfrm>
            <a:off x="910995" y="857250"/>
            <a:ext cx="73220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rgbClr val="002060"/>
                </a:solidFill>
                <a:ea typeface="DengXian" panose="02010600030101010101" pitchFamily="2" charset="-122"/>
              </a:rPr>
              <a:t>Par14/17 bind to both outside and inside the core particle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04FCC82-139F-46B1-9689-366C930D8754}"/>
              </a:ext>
            </a:extLst>
          </p:cNvPr>
          <p:cNvSpPr txBox="1"/>
          <p:nvPr/>
        </p:nvSpPr>
        <p:spPr>
          <a:xfrm>
            <a:off x="6135440" y="5447808"/>
            <a:ext cx="759320" cy="43858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750" baseline="30000" dirty="0"/>
              <a:t>*</a:t>
            </a:r>
            <a:r>
              <a:rPr lang="en-US" sz="750" dirty="0"/>
              <a:t>   </a:t>
            </a:r>
            <a:r>
              <a:rPr lang="en-US" sz="750" i="1" dirty="0"/>
              <a:t> p</a:t>
            </a:r>
            <a:r>
              <a:rPr lang="en-US" sz="750" dirty="0"/>
              <a:t>&lt;0.05</a:t>
            </a:r>
          </a:p>
          <a:p>
            <a:r>
              <a:rPr lang="en-US" sz="750" baseline="30000" dirty="0"/>
              <a:t>**</a:t>
            </a:r>
            <a:r>
              <a:rPr lang="en-US" sz="750" dirty="0"/>
              <a:t>   </a:t>
            </a:r>
            <a:r>
              <a:rPr lang="en-US" sz="750" i="1" dirty="0"/>
              <a:t>p</a:t>
            </a:r>
            <a:r>
              <a:rPr lang="en-US" sz="750" dirty="0"/>
              <a:t>&lt;0.005</a:t>
            </a:r>
          </a:p>
          <a:p>
            <a:r>
              <a:rPr lang="en-US" sz="750" baseline="30000" dirty="0"/>
              <a:t>***</a:t>
            </a:r>
            <a:r>
              <a:rPr lang="en-US" sz="750" i="1" baseline="30000" dirty="0"/>
              <a:t>  </a:t>
            </a:r>
            <a:r>
              <a:rPr lang="en-US" sz="750" i="1" dirty="0"/>
              <a:t>p</a:t>
            </a:r>
            <a:r>
              <a:rPr lang="en-US" sz="750" dirty="0"/>
              <a:t>&lt;0.0005</a:t>
            </a:r>
          </a:p>
        </p:txBody>
      </p:sp>
    </p:spTree>
    <p:extLst>
      <p:ext uri="{BB962C8B-B14F-4D97-AF65-F5344CB8AC3E}">
        <p14:creationId xmlns:p14="http://schemas.microsoft.com/office/powerpoint/2010/main" val="152798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6">
            <a:extLst>
              <a:ext uri="{FF2B5EF4-FFF2-40B4-BE49-F238E27FC236}">
                <a16:creationId xmlns:a16="http://schemas.microsoft.com/office/drawing/2014/main" xmlns="" id="{A7292280-F472-4455-B203-46B3288D789D}"/>
              </a:ext>
            </a:extLst>
          </p:cNvPr>
          <p:cNvSpPr/>
          <p:nvPr/>
        </p:nvSpPr>
        <p:spPr>
          <a:xfrm>
            <a:off x="910995" y="857250"/>
            <a:ext cx="73220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rgbClr val="002060"/>
                </a:solidFill>
                <a:ea typeface="DengXian" panose="02010600030101010101" pitchFamily="2" charset="-122"/>
              </a:rPr>
              <a:t>Par14/17 bind to both </a:t>
            </a:r>
            <a:r>
              <a:rPr lang="en-US" altLang="ko-KR" b="1" dirty="0" err="1">
                <a:solidFill>
                  <a:srgbClr val="002060"/>
                </a:solidFill>
                <a:ea typeface="DengXian" panose="02010600030101010101" pitchFamily="2" charset="-122"/>
              </a:rPr>
              <a:t>HBc</a:t>
            </a:r>
            <a:r>
              <a:rPr lang="en-US" altLang="ko-KR" b="1" dirty="0">
                <a:solidFill>
                  <a:srgbClr val="002060"/>
                </a:solidFill>
                <a:ea typeface="DengXian" panose="02010600030101010101" pitchFamily="2" charset="-122"/>
              </a:rPr>
              <a:t> and HBV core particle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435902" y="1586731"/>
            <a:ext cx="8272197" cy="4650581"/>
            <a:chOff x="581202" y="633413"/>
            <a:chExt cx="11029596" cy="6200775"/>
          </a:xfrm>
        </p:grpSpPr>
        <p:grpSp>
          <p:nvGrpSpPr>
            <p:cNvPr id="10" name="그룹 9"/>
            <p:cNvGrpSpPr/>
            <p:nvPr/>
          </p:nvGrpSpPr>
          <p:grpSpPr>
            <a:xfrm>
              <a:off x="4139742" y="633413"/>
              <a:ext cx="7471056" cy="6200775"/>
              <a:chOff x="4211298" y="334142"/>
              <a:chExt cx="7471056" cy="6200775"/>
            </a:xfrm>
          </p:grpSpPr>
          <p:pic>
            <p:nvPicPr>
              <p:cNvPr id="7" name="그림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11298" y="334142"/>
                <a:ext cx="3257550" cy="6200775"/>
              </a:xfrm>
              <a:prstGeom prst="rect">
                <a:avLst/>
              </a:prstGeom>
            </p:spPr>
          </p:pic>
          <p:grpSp>
            <p:nvGrpSpPr>
              <p:cNvPr id="9" name="그룹 8"/>
              <p:cNvGrpSpPr/>
              <p:nvPr/>
            </p:nvGrpSpPr>
            <p:grpSpPr>
              <a:xfrm>
                <a:off x="7737475" y="1840402"/>
                <a:ext cx="3944879" cy="3730752"/>
                <a:chOff x="7724775" y="1916688"/>
                <a:chExt cx="3944879" cy="3730752"/>
              </a:xfrm>
            </p:grpSpPr>
            <p:pic>
              <p:nvPicPr>
                <p:cNvPr id="6" name="그림 5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24775" y="1916688"/>
                  <a:ext cx="3944879" cy="3730752"/>
                </a:xfrm>
                <a:prstGeom prst="rect">
                  <a:avLst/>
                </a:prstGeom>
              </p:spPr>
            </p:pic>
            <p:sp>
              <p:nvSpPr>
                <p:cNvPr id="8" name="직사각형 7"/>
                <p:cNvSpPr/>
                <p:nvPr/>
              </p:nvSpPr>
              <p:spPr>
                <a:xfrm>
                  <a:off x="7975600" y="1918041"/>
                  <a:ext cx="355600" cy="4187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</p:grpSp>
        <p:pic>
          <p:nvPicPr>
            <p:cNvPr id="12" name="그림 11"/>
            <p:cNvPicPr>
              <a:picLocks noChangeAspect="1"/>
            </p:cNvPicPr>
            <p:nvPr/>
          </p:nvPicPr>
          <p:blipFill rotWithShape="1">
            <a:blip r:embed="rId5"/>
            <a:srcRect l="14493" b="45025"/>
            <a:stretch/>
          </p:blipFill>
          <p:spPr>
            <a:xfrm>
              <a:off x="581202" y="2139673"/>
              <a:ext cx="3596640" cy="3733459"/>
            </a:xfrm>
            <a:prstGeom prst="rect">
              <a:avLst/>
            </a:prstGeom>
          </p:spPr>
        </p:pic>
      </p:grpSp>
      <p:sp>
        <p:nvSpPr>
          <p:cNvPr id="13" name="Rectangle 189"/>
          <p:cNvSpPr/>
          <p:nvPr/>
        </p:nvSpPr>
        <p:spPr>
          <a:xfrm>
            <a:off x="6562526" y="1564587"/>
            <a:ext cx="2057400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25" b="1" dirty="0">
                <a:solidFill>
                  <a:srgbClr val="002060"/>
                </a:solidFill>
                <a:ea typeface="Tahoma" panose="020B0604030504040204" pitchFamily="34" charset="0"/>
                <a:cs typeface="times" panose="02020603050405020304" pitchFamily="18" charset="0"/>
              </a:rPr>
              <a:t>Y132A is core particle deficient </a:t>
            </a:r>
            <a:r>
              <a:rPr lang="en-US" sz="1125" dirty="0">
                <a:solidFill>
                  <a:srgbClr val="002060"/>
                </a:solidFill>
                <a:ea typeface="Tahoma" panose="020B0604030504040204" pitchFamily="34" charset="0"/>
                <a:cs typeface="times" panose="02020603050405020304" pitchFamily="18" charset="0"/>
              </a:rPr>
              <a:t>mutant of </a:t>
            </a:r>
            <a:r>
              <a:rPr lang="en-US" sz="1125" dirty="0" err="1">
                <a:solidFill>
                  <a:srgbClr val="002060"/>
                </a:solidFill>
                <a:ea typeface="Tahoma" panose="020B0604030504040204" pitchFamily="34" charset="0"/>
                <a:cs typeface="times" panose="02020603050405020304" pitchFamily="18" charset="0"/>
              </a:rPr>
              <a:t>HBc</a:t>
            </a:r>
            <a:endParaRPr lang="en-US" sz="1125" dirty="0">
              <a:solidFill>
                <a:srgbClr val="002060"/>
              </a:solidFill>
              <a:ea typeface="Tahoma" panose="020B0604030504040204" pitchFamily="34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357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800100" y="1549866"/>
            <a:ext cx="7543800" cy="4903470"/>
            <a:chOff x="1581150" y="464882"/>
            <a:chExt cx="8903970" cy="6114410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3"/>
            <a:srcRect t="2953" b="811"/>
            <a:stretch/>
          </p:blipFill>
          <p:spPr>
            <a:xfrm>
              <a:off x="1706880" y="541427"/>
              <a:ext cx="8778240" cy="6029147"/>
            </a:xfrm>
            <a:prstGeom prst="rect">
              <a:avLst/>
            </a:prstGeom>
          </p:spPr>
        </p:pic>
        <p:sp>
          <p:nvSpPr>
            <p:cNvPr id="4" name="직사각형 3"/>
            <p:cNvSpPr/>
            <p:nvPr/>
          </p:nvSpPr>
          <p:spPr>
            <a:xfrm>
              <a:off x="1803400" y="532709"/>
              <a:ext cx="4445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4873334" y="464882"/>
              <a:ext cx="444500" cy="2964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7721018" y="524054"/>
              <a:ext cx="444500" cy="2111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581150" y="6162854"/>
              <a:ext cx="755650" cy="416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1" name="직사각형 6">
            <a:extLst>
              <a:ext uri="{FF2B5EF4-FFF2-40B4-BE49-F238E27FC236}">
                <a16:creationId xmlns:a16="http://schemas.microsoft.com/office/drawing/2014/main" xmlns="" id="{A7292280-F472-4455-B203-46B3288D789D}"/>
              </a:ext>
            </a:extLst>
          </p:cNvPr>
          <p:cNvSpPr/>
          <p:nvPr/>
        </p:nvSpPr>
        <p:spPr>
          <a:xfrm>
            <a:off x="910995" y="857250"/>
            <a:ext cx="73220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rgbClr val="002060"/>
                </a:solidFill>
                <a:ea typeface="DengXian" panose="02010600030101010101" pitchFamily="2" charset="-122"/>
              </a:rPr>
              <a:t>Catalytically active Par14/17  residues are crucial for interaction with </a:t>
            </a:r>
            <a:r>
              <a:rPr lang="en-US" altLang="ko-KR" b="1" dirty="0" err="1">
                <a:solidFill>
                  <a:srgbClr val="002060"/>
                </a:solidFill>
                <a:ea typeface="DengXian" panose="02010600030101010101" pitchFamily="2" charset="-122"/>
              </a:rPr>
              <a:t>HBc</a:t>
            </a:r>
            <a:r>
              <a:rPr lang="en-US" altLang="ko-KR" b="1" dirty="0">
                <a:solidFill>
                  <a:srgbClr val="002060"/>
                </a:solidFill>
                <a:ea typeface="DengXian" panose="02010600030101010101" pitchFamily="2" charset="-122"/>
              </a:rPr>
              <a:t> 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108244" y="2966340"/>
            <a:ext cx="1383713" cy="946002"/>
            <a:chOff x="144324" y="3152001"/>
            <a:chExt cx="1844950" cy="1261335"/>
          </a:xfrm>
        </p:grpSpPr>
        <p:sp>
          <p:nvSpPr>
            <p:cNvPr id="17" name="Rectangle 189"/>
            <p:cNvSpPr/>
            <p:nvPr/>
          </p:nvSpPr>
          <p:spPr>
            <a:xfrm>
              <a:off x="283415" y="3152001"/>
              <a:ext cx="1568901" cy="8156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25" b="1" dirty="0">
                  <a:solidFill>
                    <a:srgbClr val="002060"/>
                  </a:solidFill>
                  <a:ea typeface="Tahoma" panose="020B0604030504040204" pitchFamily="34" charset="0"/>
                  <a:cs typeface="times" panose="02020603050405020304" pitchFamily="18" charset="0"/>
                </a:rPr>
                <a:t>Substrate binding </a:t>
              </a:r>
            </a:p>
            <a:p>
              <a:r>
                <a:rPr lang="en-US" sz="1125" b="1" dirty="0">
                  <a:solidFill>
                    <a:srgbClr val="002060"/>
                  </a:solidFill>
                  <a:ea typeface="Tahoma" panose="020B0604030504040204" pitchFamily="34" charset="0"/>
                  <a:cs typeface="times" panose="02020603050405020304" pitchFamily="18" charset="0"/>
                </a:rPr>
                <a:t>deficient mutant </a:t>
              </a:r>
              <a:endParaRPr lang="en-US" sz="1125" dirty="0">
                <a:solidFill>
                  <a:srgbClr val="002060"/>
                </a:solidFill>
              </a:endParaRPr>
            </a:p>
          </p:txBody>
        </p:sp>
        <p:sp>
          <p:nvSpPr>
            <p:cNvPr id="20" name="Rectangle 2"/>
            <p:cNvSpPr/>
            <p:nvPr/>
          </p:nvSpPr>
          <p:spPr>
            <a:xfrm>
              <a:off x="144324" y="4175323"/>
              <a:ext cx="1844950" cy="2380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>
                <a:lnSpc>
                  <a:spcPts val="525"/>
                </a:lnSpc>
              </a:pPr>
              <a:r>
                <a:rPr lang="en-US" altLang="ko-KR" sz="1125" dirty="0">
                  <a:solidFill>
                    <a:srgbClr val="002060"/>
                  </a:solidFill>
                </a:rPr>
                <a:t>E71A/D99A of Par17</a:t>
              </a:r>
              <a:endParaRPr lang="ko-KR" altLang="en-US" sz="1125" dirty="0">
                <a:solidFill>
                  <a:srgbClr val="002060"/>
                </a:solidFill>
              </a:endParaRPr>
            </a:p>
          </p:txBody>
        </p:sp>
        <p:sp>
          <p:nvSpPr>
            <p:cNvPr id="21" name="Rectangle 3"/>
            <p:cNvSpPr/>
            <p:nvPr/>
          </p:nvSpPr>
          <p:spPr>
            <a:xfrm>
              <a:off x="144324" y="3879902"/>
              <a:ext cx="1844950" cy="2380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>
                <a:lnSpc>
                  <a:spcPts val="525"/>
                </a:lnSpc>
              </a:pPr>
              <a:r>
                <a:rPr lang="en-US" altLang="ko-KR" sz="1125" dirty="0">
                  <a:solidFill>
                    <a:srgbClr val="002060"/>
                  </a:solidFill>
                </a:rPr>
                <a:t>E46A/D74A of Par14</a:t>
              </a:r>
              <a:endParaRPr lang="ko-KR" altLang="en-US" sz="1125" dirty="0">
                <a:solidFill>
                  <a:srgbClr val="002060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589370" y="2115507"/>
            <a:ext cx="603647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25" b="1" dirty="0"/>
              <a:t>Co-IP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73638" y="2115507"/>
            <a:ext cx="103340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25" b="1" dirty="0"/>
              <a:t>Reciprocal </a:t>
            </a:r>
          </a:p>
          <a:p>
            <a:pPr algn="ctr"/>
            <a:r>
              <a:rPr lang="en-US" sz="1125" b="1" dirty="0"/>
              <a:t>Co-IP</a:t>
            </a:r>
          </a:p>
        </p:txBody>
      </p:sp>
    </p:spTree>
    <p:extLst>
      <p:ext uri="{BB962C8B-B14F-4D97-AF65-F5344CB8AC3E}">
        <p14:creationId xmlns:p14="http://schemas.microsoft.com/office/powerpoint/2010/main" val="15571432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247650" y="1588061"/>
            <a:ext cx="8778240" cy="4793267"/>
            <a:chOff x="330200" y="378077"/>
            <a:chExt cx="11704320" cy="6391023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 rotWithShape="1">
            <a:blip r:embed="rId3"/>
            <a:srcRect b="-95"/>
            <a:stretch/>
          </p:blipFill>
          <p:spPr>
            <a:xfrm>
              <a:off x="330200" y="378077"/>
              <a:ext cx="11704320" cy="6391023"/>
            </a:xfrm>
            <a:prstGeom prst="rect">
              <a:avLst/>
            </a:prstGeom>
          </p:spPr>
        </p:pic>
        <p:sp>
          <p:nvSpPr>
            <p:cNvPr id="3" name="직사각형 2"/>
            <p:cNvSpPr/>
            <p:nvPr/>
          </p:nvSpPr>
          <p:spPr>
            <a:xfrm>
              <a:off x="482600" y="378077"/>
              <a:ext cx="266700" cy="282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6245860" y="1216277"/>
              <a:ext cx="266700" cy="282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6245860" y="3720039"/>
              <a:ext cx="266700" cy="282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0" name="직사각형 6">
            <a:extLst>
              <a:ext uri="{FF2B5EF4-FFF2-40B4-BE49-F238E27FC236}">
                <a16:creationId xmlns:a16="http://schemas.microsoft.com/office/drawing/2014/main" xmlns="" id="{A7292280-F472-4455-B203-46B3288D789D}"/>
              </a:ext>
            </a:extLst>
          </p:cNvPr>
          <p:cNvSpPr/>
          <p:nvPr/>
        </p:nvSpPr>
        <p:spPr>
          <a:xfrm>
            <a:off x="195943" y="857250"/>
            <a:ext cx="87521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baseline="30000" dirty="0">
                <a:solidFill>
                  <a:srgbClr val="002060"/>
                </a:solidFill>
                <a:ea typeface="DengXian" panose="02010600030101010101" pitchFamily="2" charset="-122"/>
              </a:rPr>
              <a:t>133</a:t>
            </a:r>
            <a:r>
              <a:rPr lang="en-US" altLang="ko-KR" b="1" dirty="0">
                <a:solidFill>
                  <a:srgbClr val="002060"/>
                </a:solidFill>
                <a:ea typeface="DengXian" panose="02010600030101010101" pitchFamily="2" charset="-122"/>
              </a:rPr>
              <a:t>RP</a:t>
            </a:r>
            <a:r>
              <a:rPr lang="en-US" altLang="ko-KR" b="1" baseline="30000" dirty="0">
                <a:solidFill>
                  <a:srgbClr val="002060"/>
                </a:solidFill>
                <a:ea typeface="DengXian" panose="02010600030101010101" pitchFamily="2" charset="-122"/>
              </a:rPr>
              <a:t>134</a:t>
            </a:r>
            <a:r>
              <a:rPr lang="en-US" altLang="ko-KR" b="1" dirty="0">
                <a:solidFill>
                  <a:srgbClr val="002060"/>
                </a:solidFill>
                <a:ea typeface="DengXian" panose="02010600030101010101" pitchFamily="2" charset="-122"/>
              </a:rPr>
              <a:t> motif conserved among human HBV genotypes and mammalian </a:t>
            </a:r>
            <a:r>
              <a:rPr lang="en-US" altLang="ko-KR" b="1" dirty="0" err="1">
                <a:solidFill>
                  <a:srgbClr val="002060"/>
                </a:solidFill>
                <a:ea typeface="DengXian" panose="02010600030101010101" pitchFamily="2" charset="-122"/>
              </a:rPr>
              <a:t>hepadnaviruses</a:t>
            </a:r>
            <a:endParaRPr lang="en-US" altLang="ko-KR" b="1" dirty="0">
              <a:solidFill>
                <a:srgbClr val="002060"/>
              </a:solidFill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42959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0" y="1531480"/>
            <a:ext cx="9144000" cy="3795041"/>
            <a:chOff x="0" y="898973"/>
            <a:chExt cx="12192000" cy="5060054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996502"/>
              <a:ext cx="12192000" cy="4962525"/>
            </a:xfrm>
            <a:prstGeom prst="rect">
              <a:avLst/>
            </a:prstGeom>
          </p:spPr>
        </p:pic>
        <p:sp>
          <p:nvSpPr>
            <p:cNvPr id="7" name="직사각형 6"/>
            <p:cNvSpPr/>
            <p:nvPr/>
          </p:nvSpPr>
          <p:spPr>
            <a:xfrm>
              <a:off x="228600" y="898973"/>
              <a:ext cx="533400" cy="5213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4241800" y="996502"/>
              <a:ext cx="533400" cy="5213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8483600" y="1123500"/>
              <a:ext cx="533400" cy="5213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8" name="직사각형 6">
            <a:extLst>
              <a:ext uri="{FF2B5EF4-FFF2-40B4-BE49-F238E27FC236}">
                <a16:creationId xmlns:a16="http://schemas.microsoft.com/office/drawing/2014/main" xmlns="" id="{A7292280-F472-4455-B203-46B3288D789D}"/>
              </a:ext>
            </a:extLst>
          </p:cNvPr>
          <p:cNvSpPr/>
          <p:nvPr/>
        </p:nvSpPr>
        <p:spPr>
          <a:xfrm>
            <a:off x="910995" y="857250"/>
            <a:ext cx="73220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rgbClr val="002060"/>
                </a:solidFill>
                <a:ea typeface="DengXian" panose="02010600030101010101" pitchFamily="2" charset="-122"/>
              </a:rPr>
              <a:t>R133 of </a:t>
            </a:r>
            <a:r>
              <a:rPr lang="en-US" altLang="ko-KR" b="1" dirty="0" err="1">
                <a:solidFill>
                  <a:srgbClr val="002060"/>
                </a:solidFill>
                <a:ea typeface="DengXian" panose="02010600030101010101" pitchFamily="2" charset="-122"/>
              </a:rPr>
              <a:t>HBc</a:t>
            </a:r>
            <a:r>
              <a:rPr lang="en-US" altLang="ko-KR" b="1" dirty="0">
                <a:solidFill>
                  <a:srgbClr val="002060"/>
                </a:solidFill>
                <a:ea typeface="DengXian" panose="02010600030101010101" pitchFamily="2" charset="-122"/>
              </a:rPr>
              <a:t> is important for binding with Par14/Par17</a:t>
            </a:r>
          </a:p>
        </p:txBody>
      </p:sp>
      <p:sp>
        <p:nvSpPr>
          <p:cNvPr id="9" name="Rectangle 9"/>
          <p:cNvSpPr/>
          <p:nvPr/>
        </p:nvSpPr>
        <p:spPr>
          <a:xfrm>
            <a:off x="7025952" y="5519899"/>
            <a:ext cx="1916025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25" dirty="0">
                <a:cs typeface="Times New Roman" panose="02020603050405020304" pitchFamily="18" charset="0"/>
              </a:rPr>
              <a:t>Obtained similar results with Par17 transfected cells</a:t>
            </a:r>
            <a:endParaRPr lang="en-US" sz="1125" dirty="0"/>
          </a:p>
        </p:txBody>
      </p:sp>
    </p:spTree>
    <p:extLst>
      <p:ext uri="{BB962C8B-B14F-4D97-AF65-F5344CB8AC3E}">
        <p14:creationId xmlns:p14="http://schemas.microsoft.com/office/powerpoint/2010/main" val="42130921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673676" y="2221706"/>
            <a:ext cx="7796649" cy="2414588"/>
            <a:chOff x="864393" y="1476375"/>
            <a:chExt cx="10395532" cy="3219450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 rotWithShape="1">
            <a:blip r:embed="rId3"/>
            <a:srcRect l="1647" r="58515"/>
            <a:stretch/>
          </p:blipFill>
          <p:spPr>
            <a:xfrm>
              <a:off x="864393" y="1476375"/>
              <a:ext cx="4876006" cy="3219450"/>
            </a:xfrm>
            <a:prstGeom prst="rect">
              <a:avLst/>
            </a:prstGeom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 rotWithShape="1">
            <a:blip r:embed="rId3"/>
            <a:srcRect l="48054" t="15680" r="30883" b="10158"/>
            <a:stretch/>
          </p:blipFill>
          <p:spPr>
            <a:xfrm>
              <a:off x="6103727" y="2308222"/>
              <a:ext cx="2578099" cy="2387601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3"/>
            <a:srcRect l="75861" t="16469" r="3076" b="9369"/>
            <a:stretch/>
          </p:blipFill>
          <p:spPr>
            <a:xfrm>
              <a:off x="8681826" y="2308222"/>
              <a:ext cx="2578099" cy="2387601"/>
            </a:xfrm>
            <a:prstGeom prst="rect">
              <a:avLst/>
            </a:prstGeom>
          </p:spPr>
        </p:pic>
      </p:grpSp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A7292280-F472-4455-B203-46B3288D789D}"/>
              </a:ext>
            </a:extLst>
          </p:cNvPr>
          <p:cNvSpPr/>
          <p:nvPr/>
        </p:nvSpPr>
        <p:spPr>
          <a:xfrm>
            <a:off x="910995" y="857250"/>
            <a:ext cx="73220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rgbClr val="002060"/>
                </a:solidFill>
                <a:ea typeface="DengXian" panose="02010600030101010101" pitchFamily="2" charset="-122"/>
              </a:rPr>
              <a:t>Knockdown of PIN4 decreases </a:t>
            </a:r>
            <a:r>
              <a:rPr lang="en-US" altLang="ko-KR" b="1" dirty="0" err="1">
                <a:solidFill>
                  <a:srgbClr val="002060"/>
                </a:solidFill>
                <a:ea typeface="DengXian" panose="02010600030101010101" pitchFamily="2" charset="-122"/>
              </a:rPr>
              <a:t>HBc</a:t>
            </a:r>
            <a:r>
              <a:rPr lang="en-US" altLang="ko-KR" b="1" dirty="0">
                <a:solidFill>
                  <a:srgbClr val="002060"/>
                </a:solidFill>
                <a:ea typeface="DengXian" panose="02010600030101010101" pitchFamily="2" charset="-122"/>
              </a:rPr>
              <a:t> and core particle stability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2815" y="1944707"/>
            <a:ext cx="76540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Huh7 </a:t>
            </a:r>
          </a:p>
        </p:txBody>
      </p:sp>
      <p:sp>
        <p:nvSpPr>
          <p:cNvPr id="9" name="Rectangle 189"/>
          <p:cNvSpPr/>
          <p:nvPr/>
        </p:nvSpPr>
        <p:spPr>
          <a:xfrm>
            <a:off x="6971363" y="1921624"/>
            <a:ext cx="1498962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>
                <a:solidFill>
                  <a:srgbClr val="002060"/>
                </a:solidFill>
              </a:rPr>
              <a:t>Cycloheximide</a:t>
            </a:r>
            <a:r>
              <a:rPr lang="en-US" sz="1200" b="1" dirty="0">
                <a:solidFill>
                  <a:srgbClr val="002060"/>
                </a:solidFill>
              </a:rPr>
              <a:t> (CHX) </a:t>
            </a:r>
          </a:p>
          <a:p>
            <a:pPr algn="ctr"/>
            <a:r>
              <a:rPr lang="en-US" sz="1125" dirty="0">
                <a:solidFill>
                  <a:srgbClr val="002060"/>
                </a:solidFill>
                <a:ea typeface="Tahoma" panose="020B0604030504040204" pitchFamily="34" charset="0"/>
                <a:cs typeface="times" panose="02020603050405020304" pitchFamily="18" charset="0"/>
              </a:rPr>
              <a:t>is protein synthesis inhibitors</a:t>
            </a:r>
          </a:p>
        </p:txBody>
      </p:sp>
    </p:spTree>
    <p:extLst>
      <p:ext uri="{BB962C8B-B14F-4D97-AF65-F5344CB8AC3E}">
        <p14:creationId xmlns:p14="http://schemas.microsoft.com/office/powerpoint/2010/main" val="22820240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rcRect t="52"/>
          <a:stretch/>
        </p:blipFill>
        <p:spPr>
          <a:xfrm>
            <a:off x="3395559" y="1533094"/>
            <a:ext cx="3121819" cy="499225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A7292280-F472-4455-B203-46B3288D789D}"/>
              </a:ext>
            </a:extLst>
          </p:cNvPr>
          <p:cNvSpPr/>
          <p:nvPr/>
        </p:nvSpPr>
        <p:spPr>
          <a:xfrm>
            <a:off x="398348" y="857251"/>
            <a:ext cx="34807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rgbClr val="002060"/>
                </a:solidFill>
                <a:ea typeface="DengXian" panose="02010600030101010101" pitchFamily="2" charset="-122"/>
              </a:rPr>
              <a:t>Besides </a:t>
            </a:r>
            <a:r>
              <a:rPr lang="en-US" altLang="ko-KR" b="1" dirty="0" err="1">
                <a:solidFill>
                  <a:srgbClr val="002060"/>
                </a:solidFill>
                <a:ea typeface="DengXian" panose="02010600030101010101" pitchFamily="2" charset="-122"/>
              </a:rPr>
              <a:t>HBx</a:t>
            </a:r>
            <a:r>
              <a:rPr lang="en-US" altLang="ko-KR" b="1" dirty="0">
                <a:solidFill>
                  <a:srgbClr val="002060"/>
                </a:solidFill>
                <a:ea typeface="DengXian" panose="02010600030101010101" pitchFamily="2" charset="-122"/>
              </a:rPr>
              <a:t>, </a:t>
            </a:r>
            <a:r>
              <a:rPr lang="en-US" altLang="ko-KR" b="1" dirty="0" err="1">
                <a:solidFill>
                  <a:srgbClr val="002060"/>
                </a:solidFill>
                <a:ea typeface="DengXian" panose="02010600030101010101" pitchFamily="2" charset="-122"/>
              </a:rPr>
              <a:t>HBc</a:t>
            </a:r>
            <a:r>
              <a:rPr lang="en-US" altLang="ko-KR" b="1" dirty="0">
                <a:solidFill>
                  <a:srgbClr val="002060"/>
                </a:solidFill>
                <a:ea typeface="DengXian" panose="02010600030101010101" pitchFamily="2" charset="-122"/>
              </a:rPr>
              <a:t> is also critical for Par14/Par17 mediated HBV replication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04FCC82-139F-46B1-9689-366C930D8754}"/>
              </a:ext>
            </a:extLst>
          </p:cNvPr>
          <p:cNvSpPr txBox="1"/>
          <p:nvPr/>
        </p:nvSpPr>
        <p:spPr>
          <a:xfrm>
            <a:off x="6517377" y="5563856"/>
            <a:ext cx="759320" cy="43858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750" baseline="30000" dirty="0"/>
              <a:t>*</a:t>
            </a:r>
            <a:r>
              <a:rPr lang="en-US" sz="750" dirty="0"/>
              <a:t>   </a:t>
            </a:r>
            <a:r>
              <a:rPr lang="en-US" sz="750" i="1" dirty="0"/>
              <a:t> p</a:t>
            </a:r>
            <a:r>
              <a:rPr lang="en-US" sz="750" dirty="0"/>
              <a:t>&lt;0.05</a:t>
            </a:r>
          </a:p>
          <a:p>
            <a:r>
              <a:rPr lang="en-US" sz="750" baseline="30000" dirty="0"/>
              <a:t>**</a:t>
            </a:r>
            <a:r>
              <a:rPr lang="en-US" sz="750" dirty="0"/>
              <a:t>   </a:t>
            </a:r>
            <a:r>
              <a:rPr lang="en-US" sz="750" i="1" dirty="0"/>
              <a:t>p</a:t>
            </a:r>
            <a:r>
              <a:rPr lang="en-US" sz="750" dirty="0"/>
              <a:t>&lt;0.005</a:t>
            </a:r>
          </a:p>
          <a:p>
            <a:r>
              <a:rPr lang="en-US" sz="750" baseline="30000" dirty="0"/>
              <a:t>***</a:t>
            </a:r>
            <a:r>
              <a:rPr lang="en-US" sz="750" i="1" baseline="30000" dirty="0"/>
              <a:t>  </a:t>
            </a:r>
            <a:r>
              <a:rPr lang="en-US" sz="750" i="1" dirty="0"/>
              <a:t>p</a:t>
            </a:r>
            <a:r>
              <a:rPr lang="en-US" sz="750" dirty="0"/>
              <a:t>&lt;0.0005</a:t>
            </a:r>
          </a:p>
        </p:txBody>
      </p:sp>
    </p:spTree>
    <p:extLst>
      <p:ext uri="{BB962C8B-B14F-4D97-AF65-F5344CB8AC3E}">
        <p14:creationId xmlns:p14="http://schemas.microsoft.com/office/powerpoint/2010/main" val="35508443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1519036" y="1630401"/>
            <a:ext cx="6105929" cy="3958839"/>
            <a:chOff x="1574261" y="997967"/>
            <a:chExt cx="8141239" cy="5278452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3"/>
            <a:srcRect l="3422" r="71005"/>
            <a:stretch/>
          </p:blipFill>
          <p:spPr>
            <a:xfrm>
              <a:off x="1574261" y="997967"/>
              <a:ext cx="3607339" cy="5278452"/>
            </a:xfrm>
            <a:prstGeom prst="rect">
              <a:avLst/>
            </a:prstGeom>
          </p:spPr>
        </p:pic>
        <p:grpSp>
          <p:nvGrpSpPr>
            <p:cNvPr id="6" name="그룹 5"/>
            <p:cNvGrpSpPr/>
            <p:nvPr/>
          </p:nvGrpSpPr>
          <p:grpSpPr>
            <a:xfrm>
              <a:off x="5969000" y="1086867"/>
              <a:ext cx="3746500" cy="5100653"/>
              <a:chOff x="4749800" y="1490647"/>
              <a:chExt cx="2921000" cy="4311331"/>
            </a:xfrm>
          </p:grpSpPr>
          <p:pic>
            <p:nvPicPr>
              <p:cNvPr id="17" name="그림 16"/>
              <p:cNvPicPr>
                <a:picLocks noChangeAspect="1"/>
              </p:cNvPicPr>
              <p:nvPr/>
            </p:nvPicPr>
            <p:blipFill rotWithShape="1">
              <a:blip r:embed="rId3"/>
              <a:srcRect l="35279" r="39369"/>
              <a:stretch/>
            </p:blipFill>
            <p:spPr>
              <a:xfrm>
                <a:off x="4749800" y="1490647"/>
                <a:ext cx="2921000" cy="4311331"/>
              </a:xfrm>
              <a:prstGeom prst="rect">
                <a:avLst/>
              </a:prstGeom>
            </p:spPr>
          </p:pic>
          <p:sp>
            <p:nvSpPr>
              <p:cNvPr id="5" name="직사각형 4"/>
              <p:cNvSpPr/>
              <p:nvPr/>
            </p:nvSpPr>
            <p:spPr>
              <a:xfrm>
                <a:off x="4749800" y="1734567"/>
                <a:ext cx="431800" cy="4926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A7292280-F472-4455-B203-46B3288D789D}"/>
              </a:ext>
            </a:extLst>
          </p:cNvPr>
          <p:cNvSpPr/>
          <p:nvPr/>
        </p:nvSpPr>
        <p:spPr>
          <a:xfrm>
            <a:off x="910995" y="857250"/>
            <a:ext cx="73220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rgbClr val="002060"/>
                </a:solidFill>
                <a:ea typeface="DengXian" panose="02010600030101010101" pitchFamily="2" charset="-122"/>
              </a:rPr>
              <a:t>Par14/17 promotes recruitment of </a:t>
            </a:r>
            <a:r>
              <a:rPr lang="en-US" altLang="ko-KR" b="1" dirty="0" err="1">
                <a:solidFill>
                  <a:srgbClr val="002060"/>
                </a:solidFill>
                <a:ea typeface="DengXian" panose="02010600030101010101" pitchFamily="2" charset="-122"/>
              </a:rPr>
              <a:t>HBc</a:t>
            </a:r>
            <a:r>
              <a:rPr lang="en-US" altLang="ko-KR" b="1" dirty="0">
                <a:solidFill>
                  <a:srgbClr val="002060"/>
                </a:solidFill>
                <a:ea typeface="DengXian" panose="02010600030101010101" pitchFamily="2" charset="-122"/>
              </a:rPr>
              <a:t> onto HBV </a:t>
            </a:r>
            <a:r>
              <a:rPr lang="en-US" altLang="ko-KR" b="1" dirty="0" err="1">
                <a:solidFill>
                  <a:srgbClr val="002060"/>
                </a:solidFill>
                <a:ea typeface="DengXian" panose="02010600030101010101" pitchFamily="2" charset="-122"/>
              </a:rPr>
              <a:t>cccDNA</a:t>
            </a:r>
            <a:r>
              <a:rPr lang="en-US" altLang="ko-KR" b="1" dirty="0">
                <a:solidFill>
                  <a:srgbClr val="002060"/>
                </a:solidFill>
                <a:ea typeface="DengXian" panose="02010600030101010101" pitchFamily="2" charset="-122"/>
              </a:rPr>
              <a:t> </a:t>
            </a:r>
          </a:p>
        </p:txBody>
      </p:sp>
      <p:sp>
        <p:nvSpPr>
          <p:cNvPr id="8" name="Rectangle 9"/>
          <p:cNvSpPr/>
          <p:nvPr/>
        </p:nvSpPr>
        <p:spPr>
          <a:xfrm>
            <a:off x="7405225" y="5585251"/>
            <a:ext cx="1714501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25" dirty="0">
                <a:cs typeface="Times New Roman" panose="02020603050405020304" pitchFamily="18" charset="0"/>
              </a:rPr>
              <a:t>Obtained similar results in</a:t>
            </a:r>
          </a:p>
          <a:p>
            <a:pPr algn="ctr"/>
            <a:r>
              <a:rPr lang="en-US" altLang="ko-KR" sz="1125" dirty="0">
                <a:cs typeface="Times New Roman" panose="02020603050405020304" pitchFamily="18" charset="0"/>
              </a:rPr>
              <a:t>HepAD38 ce</a:t>
            </a:r>
            <a:r>
              <a:rPr lang="en-US" sz="1125" dirty="0">
                <a:cs typeface="Times New Roman" panose="02020603050405020304" pitchFamily="18" charset="0"/>
              </a:rPr>
              <a:t>lls</a:t>
            </a:r>
            <a:endParaRPr lang="en-US" sz="1125" dirty="0"/>
          </a:p>
        </p:txBody>
      </p:sp>
    </p:spTree>
    <p:extLst>
      <p:ext uri="{BB962C8B-B14F-4D97-AF65-F5344CB8AC3E}">
        <p14:creationId xmlns:p14="http://schemas.microsoft.com/office/powerpoint/2010/main" val="1962960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8772" y="1600339"/>
            <a:ext cx="76408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500" b="1" dirty="0"/>
              <a:t>International Publications:</a:t>
            </a:r>
          </a:p>
          <a:p>
            <a:pPr algn="just"/>
            <a:endParaRPr lang="en-US" sz="1500" dirty="0"/>
          </a:p>
          <a:p>
            <a:pPr marL="600075" lvl="1" indent="-257175" algn="just">
              <a:buFont typeface="Arial" panose="020B0604020202020204" pitchFamily="34" charset="0"/>
              <a:buChar char="•"/>
            </a:pPr>
            <a:r>
              <a:rPr lang="en-US" sz="1500" b="1" dirty="0"/>
              <a:t>200 </a:t>
            </a:r>
            <a:r>
              <a:rPr lang="en-US" sz="1500" b="1" dirty="0"/>
              <a:t>research articles</a:t>
            </a:r>
            <a:r>
              <a:rPr lang="en-US" sz="1500" dirty="0"/>
              <a:t> in renowned </a:t>
            </a:r>
            <a:r>
              <a:rPr lang="en-US" sz="1500" dirty="0"/>
              <a:t>journals (</a:t>
            </a:r>
            <a:r>
              <a:rPr lang="en-US" sz="1500" dirty="0"/>
              <a:t>The Lancet, JAMA Oncology, Lancet HIV, &amp; Several Top Ranked Journals</a:t>
            </a:r>
            <a:r>
              <a:rPr lang="en-US" sz="1500" dirty="0"/>
              <a:t>),</a:t>
            </a:r>
          </a:p>
          <a:p>
            <a:pPr marL="600075" lvl="1" indent="-257175" algn="just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600075" lvl="1" indent="-257175" algn="just">
              <a:buFont typeface="Arial" panose="020B0604020202020204" pitchFamily="34" charset="0"/>
              <a:buChar char="•"/>
            </a:pPr>
            <a:r>
              <a:rPr lang="en-US" sz="1500" b="1" dirty="0"/>
              <a:t>Impact </a:t>
            </a:r>
            <a:r>
              <a:rPr lang="en-US" sz="1500" b="1" dirty="0"/>
              <a:t>factor of </a:t>
            </a:r>
            <a:r>
              <a:rPr lang="en-US" sz="1500" b="1" dirty="0"/>
              <a:t>4,000</a:t>
            </a:r>
            <a:r>
              <a:rPr lang="en-US" sz="1500" dirty="0"/>
              <a:t> </a:t>
            </a:r>
          </a:p>
          <a:p>
            <a:pPr marL="600075" lvl="1" indent="-257175" algn="just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600075" lvl="1" indent="-257175" algn="just">
              <a:buFont typeface="Arial" panose="020B0604020202020204" pitchFamily="34" charset="0"/>
              <a:buChar char="•"/>
            </a:pPr>
            <a:r>
              <a:rPr lang="en-US" sz="1500" b="1" dirty="0"/>
              <a:t>8566 </a:t>
            </a:r>
            <a:r>
              <a:rPr lang="en-US" sz="1500" b="1" dirty="0"/>
              <a:t>citations</a:t>
            </a:r>
            <a:r>
              <a:rPr lang="en-US" sz="1500" b="1" dirty="0"/>
              <a:t>,</a:t>
            </a:r>
          </a:p>
          <a:p>
            <a:pPr marL="600075" lvl="1" indent="-257175" algn="just">
              <a:buFont typeface="Arial" panose="020B0604020202020204" pitchFamily="34" charset="0"/>
              <a:buChar char="•"/>
            </a:pPr>
            <a:endParaRPr lang="en-US" sz="1500" b="1" dirty="0"/>
          </a:p>
          <a:p>
            <a:pPr marL="600075" lvl="1" indent="-257175" algn="just">
              <a:buFont typeface="Arial" panose="020B0604020202020204" pitchFamily="34" charset="0"/>
              <a:buChar char="•"/>
            </a:pPr>
            <a:r>
              <a:rPr lang="en-US" sz="1500" b="1" dirty="0"/>
              <a:t>i10-index</a:t>
            </a:r>
            <a:r>
              <a:rPr lang="en-US" sz="1500" dirty="0"/>
              <a:t> </a:t>
            </a:r>
            <a:r>
              <a:rPr lang="en-US" sz="1500" b="1" dirty="0"/>
              <a:t>73</a:t>
            </a:r>
          </a:p>
          <a:p>
            <a:pPr algn="just"/>
            <a:endParaRPr lang="en-US" sz="1500" dirty="0"/>
          </a:p>
          <a:p>
            <a:pPr algn="just"/>
            <a:r>
              <a:rPr lang="en-US" sz="1500" b="1" dirty="0"/>
              <a:t>International Awards &amp; Scholarships:</a:t>
            </a:r>
          </a:p>
          <a:p>
            <a:pPr algn="just"/>
            <a:endParaRPr lang="en-US" sz="1500" b="1" dirty="0"/>
          </a:p>
          <a:p>
            <a:pPr marL="600075" lvl="1" indent="-257175" algn="just">
              <a:buFont typeface="Arial" panose="020B0604020202020204" pitchFamily="34" charset="0"/>
              <a:buChar char="•"/>
            </a:pPr>
            <a:r>
              <a:rPr lang="en-US" sz="1500" dirty="0"/>
              <a:t>I have received over </a:t>
            </a:r>
            <a:r>
              <a:rPr lang="en-US" sz="1500" b="1" dirty="0"/>
              <a:t>28 international awards</a:t>
            </a:r>
            <a:r>
              <a:rPr lang="en-US" sz="1500" dirty="0"/>
              <a:t> and scholarships. </a:t>
            </a:r>
            <a:endParaRPr lang="en-US" sz="1500" b="1" dirty="0"/>
          </a:p>
          <a:p>
            <a:pPr algn="just"/>
            <a:endParaRPr lang="en-US" sz="1500" b="1" dirty="0"/>
          </a:p>
          <a:p>
            <a:pPr algn="just"/>
            <a:r>
              <a:rPr lang="en-US" sz="1500" b="1" dirty="0"/>
              <a:t>Workshops &amp; Trainings:</a:t>
            </a:r>
          </a:p>
          <a:p>
            <a:pPr algn="just"/>
            <a:endParaRPr lang="en-US" sz="1500" b="1" dirty="0"/>
          </a:p>
          <a:p>
            <a:pPr marL="600075" lvl="1" indent="-257175" algn="just">
              <a:buFont typeface="Arial" panose="020B0604020202020204" pitchFamily="34" charset="0"/>
              <a:buChar char="•"/>
            </a:pPr>
            <a:r>
              <a:rPr lang="en-US" sz="1500" dirty="0"/>
              <a:t>I have presented and attended over </a:t>
            </a:r>
            <a:r>
              <a:rPr lang="en-US" sz="1500" b="1" dirty="0"/>
              <a:t>200 </a:t>
            </a:r>
            <a:r>
              <a:rPr lang="en-US" sz="1500" dirty="0"/>
              <a:t>workshops, and trainings</a:t>
            </a:r>
            <a:r>
              <a:rPr lang="en-US" sz="1500" dirty="0"/>
              <a:t>.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endParaRPr lang="en-US" sz="1500" dirty="0"/>
          </a:p>
          <a:p>
            <a:pPr algn="just"/>
            <a:r>
              <a:rPr lang="en-US" sz="15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224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260" y="1584856"/>
            <a:ext cx="7269480" cy="4652456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A7292280-F472-4455-B203-46B3288D789D}"/>
              </a:ext>
            </a:extLst>
          </p:cNvPr>
          <p:cNvSpPr/>
          <p:nvPr/>
        </p:nvSpPr>
        <p:spPr>
          <a:xfrm>
            <a:off x="910995" y="857250"/>
            <a:ext cx="73220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rgbClr val="002060"/>
                </a:solidFill>
                <a:ea typeface="DengXian" panose="02010600030101010101" pitchFamily="2" charset="-122"/>
              </a:rPr>
              <a:t>Model of Par14/17-HBc and core particle mediated HBV replication </a:t>
            </a:r>
          </a:p>
        </p:txBody>
      </p:sp>
    </p:spTree>
    <p:extLst>
      <p:ext uri="{BB962C8B-B14F-4D97-AF65-F5344CB8AC3E}">
        <p14:creationId xmlns:p14="http://schemas.microsoft.com/office/powerpoint/2010/main" val="35797124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C8A400FD-DD48-40E2-AF3A-7549D5B064E4}"/>
              </a:ext>
            </a:extLst>
          </p:cNvPr>
          <p:cNvSpPr/>
          <p:nvPr/>
        </p:nvSpPr>
        <p:spPr>
          <a:xfrm>
            <a:off x="842422" y="1804309"/>
            <a:ext cx="7626169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spcBef>
                <a:spcPts val="45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We found for the first time that in the presence of </a:t>
            </a:r>
            <a:r>
              <a:rPr lang="en-US" b="1" dirty="0" err="1">
                <a:solidFill>
                  <a:srgbClr val="002060"/>
                </a:solidFill>
              </a:rPr>
              <a:t>HBx</a:t>
            </a:r>
            <a:r>
              <a:rPr lang="en-US" b="1" dirty="0">
                <a:solidFill>
                  <a:srgbClr val="002060"/>
                </a:solidFill>
              </a:rPr>
              <a:t>, the Par14/Par17 upregulates HBV replication from </a:t>
            </a:r>
            <a:r>
              <a:rPr lang="en-US" b="1" dirty="0" err="1">
                <a:solidFill>
                  <a:srgbClr val="002060"/>
                </a:solidFill>
              </a:rPr>
              <a:t>cccDNA</a:t>
            </a:r>
            <a:r>
              <a:rPr lang="en-US" b="1" dirty="0">
                <a:solidFill>
                  <a:srgbClr val="002060"/>
                </a:solidFill>
              </a:rPr>
              <a:t>, HBV RNA transcription and DNA synthesis, and </a:t>
            </a:r>
            <a:r>
              <a:rPr lang="en-US" b="1" dirty="0" err="1">
                <a:solidFill>
                  <a:srgbClr val="002060"/>
                </a:solidFill>
              </a:rPr>
              <a:t>virion</a:t>
            </a:r>
            <a:r>
              <a:rPr lang="en-US" b="1" dirty="0">
                <a:solidFill>
                  <a:srgbClr val="002060"/>
                </a:solidFill>
              </a:rPr>
              <a:t> secretion. </a:t>
            </a:r>
          </a:p>
          <a:p>
            <a:pPr marL="214313" indent="-214313" algn="just">
              <a:spcBef>
                <a:spcPts val="45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Par14/Par17 engage direct physical interactions with </a:t>
            </a:r>
            <a:r>
              <a:rPr lang="en-US" b="1" dirty="0" err="1">
                <a:solidFill>
                  <a:srgbClr val="002060"/>
                </a:solidFill>
              </a:rPr>
              <a:t>HBx</a:t>
            </a:r>
            <a:r>
              <a:rPr lang="en-US" b="1" dirty="0">
                <a:solidFill>
                  <a:srgbClr val="002060"/>
                </a:solidFill>
              </a:rPr>
              <a:t>, </a:t>
            </a:r>
            <a:r>
              <a:rPr lang="en-US" b="1" dirty="0" err="1">
                <a:solidFill>
                  <a:srgbClr val="002060"/>
                </a:solidFill>
              </a:rPr>
              <a:t>HBc</a:t>
            </a:r>
            <a:r>
              <a:rPr lang="en-US" b="1" dirty="0">
                <a:solidFill>
                  <a:srgbClr val="002060"/>
                </a:solidFill>
              </a:rPr>
              <a:t> and HBV core particles. </a:t>
            </a:r>
          </a:p>
          <a:p>
            <a:pPr marL="214313" indent="-214313" algn="just">
              <a:spcBef>
                <a:spcPts val="45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Par14/Par17 are recruited to </a:t>
            </a:r>
            <a:r>
              <a:rPr lang="en-US" b="1" dirty="0" err="1">
                <a:solidFill>
                  <a:srgbClr val="002060"/>
                </a:solidFill>
              </a:rPr>
              <a:t>cccDNA</a:t>
            </a:r>
            <a:r>
              <a:rPr lang="en-US" b="1" dirty="0">
                <a:solidFill>
                  <a:srgbClr val="002060"/>
                </a:solidFill>
              </a:rPr>
              <a:t> and activate chromatin for transcription activation through specific DNA-binding residues, while through catalytic active residues Par14/Par17 bind to </a:t>
            </a:r>
            <a:r>
              <a:rPr lang="en-US" b="1" dirty="0" err="1">
                <a:solidFill>
                  <a:srgbClr val="002060"/>
                </a:solidFill>
              </a:rPr>
              <a:t>HBx</a:t>
            </a:r>
            <a:r>
              <a:rPr lang="en-US" b="1" dirty="0">
                <a:solidFill>
                  <a:srgbClr val="002060"/>
                </a:solidFill>
              </a:rPr>
              <a:t> or </a:t>
            </a:r>
            <a:r>
              <a:rPr lang="en-US" b="1" dirty="0" err="1">
                <a:solidFill>
                  <a:srgbClr val="002060"/>
                </a:solidFill>
              </a:rPr>
              <a:t>HBc</a:t>
            </a:r>
            <a:r>
              <a:rPr lang="en-US" b="1" dirty="0">
                <a:solidFill>
                  <a:srgbClr val="002060"/>
                </a:solidFill>
              </a:rPr>
              <a:t> and promote their recruitment to </a:t>
            </a:r>
            <a:r>
              <a:rPr lang="en-US" b="1" dirty="0" err="1">
                <a:solidFill>
                  <a:srgbClr val="002060"/>
                </a:solidFill>
              </a:rPr>
              <a:t>cccDNA</a:t>
            </a:r>
            <a:r>
              <a:rPr lang="en-US" b="1" dirty="0">
                <a:solidFill>
                  <a:srgbClr val="002060"/>
                </a:solidFill>
              </a:rPr>
              <a:t>.</a:t>
            </a:r>
          </a:p>
          <a:p>
            <a:pPr marL="214313" indent="-214313" algn="just">
              <a:spcBef>
                <a:spcPts val="45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 Taken together, our results suggest that Par14/Par17 inhibition or knockdown might be a new therapeutic option to functionally cure chronic hepatitis B, eventually to prevent hepatocarcinogenesis. 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3568" y="980728"/>
            <a:ext cx="1727722" cy="64009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Conclusions</a:t>
            </a:r>
            <a:endParaRPr lang="en-US" altLang="ko-KR" sz="2400" b="1" dirty="0"/>
          </a:p>
        </p:txBody>
      </p:sp>
    </p:spTree>
    <p:extLst>
      <p:ext uri="{BB962C8B-B14F-4D97-AF65-F5344CB8AC3E}">
        <p14:creationId xmlns:p14="http://schemas.microsoft.com/office/powerpoint/2010/main" val="26269781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C8A400FD-DD48-40E2-AF3A-7549D5B064E4}"/>
              </a:ext>
            </a:extLst>
          </p:cNvPr>
          <p:cNvSpPr/>
          <p:nvPr/>
        </p:nvSpPr>
        <p:spPr>
          <a:xfrm>
            <a:off x="685668" y="1804309"/>
            <a:ext cx="8035052" cy="3206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7213" lvl="1" indent="-214313" algn="just">
              <a:spcBef>
                <a:spcPts val="45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2060"/>
              </a:solidFill>
            </a:endParaRPr>
          </a:p>
          <a:p>
            <a:pPr marL="557213" lvl="1" indent="-214313" algn="just">
              <a:spcBef>
                <a:spcPts val="45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Novel therapeutic option to functionally cure chronic hepatitis B, eventually to prevent hepatocarcinogenesis. </a:t>
            </a:r>
          </a:p>
          <a:p>
            <a:pPr marL="557213" lvl="1" indent="-214313" algn="just">
              <a:spcBef>
                <a:spcPts val="45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2060"/>
              </a:solidFill>
            </a:endParaRPr>
          </a:p>
          <a:p>
            <a:pPr marL="557213" lvl="1" indent="-214313" algn="just">
              <a:spcBef>
                <a:spcPts val="45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Beneficial for Oncologists to examine molecular prospects.</a:t>
            </a:r>
          </a:p>
          <a:p>
            <a:pPr marL="557213" lvl="1" indent="-214313" algn="just">
              <a:spcBef>
                <a:spcPts val="45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2060"/>
              </a:solidFill>
            </a:endParaRPr>
          </a:p>
          <a:p>
            <a:pPr marL="557213" lvl="1" indent="-214313" algn="just">
              <a:spcBef>
                <a:spcPts val="45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Potential to attract pharmaceutical companies to join collaborative initiatives internationally.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99592" y="908720"/>
            <a:ext cx="3074300" cy="64009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Benefits to Community</a:t>
            </a:r>
            <a:endParaRPr lang="en-US" altLang="ko-KR" sz="2400" b="1" dirty="0"/>
          </a:p>
        </p:txBody>
      </p:sp>
    </p:spTree>
    <p:extLst>
      <p:ext uri="{BB962C8B-B14F-4D97-AF65-F5344CB8AC3E}">
        <p14:creationId xmlns:p14="http://schemas.microsoft.com/office/powerpoint/2010/main" val="1407255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3" y="1714500"/>
            <a:ext cx="88296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7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95536" y="2204864"/>
            <a:ext cx="8227640" cy="3276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1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/>
            </a:r>
            <a:b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Peptidylprolyl Cis/Trans Isomerases Parvulin 14 and Parvulin 17 Bind Both to Hepatitis B Virus Core Protein and Core Particle and Enhance HBV Replication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125"/>
              </a:spcAft>
              <a:buClrTx/>
              <a:buSzTx/>
              <a:buFontTx/>
              <a:buNone/>
              <a:tabLst/>
              <a:defRPr/>
            </a:pPr>
            <a:endParaRPr lang="en-US" sz="2600" b="1" dirty="0">
              <a:solidFill>
                <a:schemeClr val="bg1">
                  <a:lumMod val="75000"/>
                </a:schemeClr>
              </a:solidFill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62801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42077" y="2673319"/>
            <a:ext cx="4706903" cy="3263504"/>
          </a:xfrm>
        </p:spPr>
        <p:txBody>
          <a:bodyPr>
            <a:normAutofit/>
          </a:bodyPr>
          <a:lstStyle/>
          <a:p>
            <a:pPr algn="just"/>
            <a:r>
              <a:rPr lang="en-US" sz="1800" dirty="0"/>
              <a:t>Human hepatitis B virus (HBV) </a:t>
            </a:r>
          </a:p>
          <a:p>
            <a:pPr lvl="1" algn="just"/>
            <a:r>
              <a:rPr lang="en-US" sz="1500" i="1" dirty="0" err="1">
                <a:solidFill>
                  <a:srgbClr val="002060"/>
                </a:solidFill>
              </a:rPr>
              <a:t>Hepadnaviridae</a:t>
            </a:r>
            <a:r>
              <a:rPr lang="en-US" sz="1500" i="1" dirty="0">
                <a:solidFill>
                  <a:srgbClr val="002060"/>
                </a:solidFill>
              </a:rPr>
              <a:t> </a:t>
            </a:r>
            <a:r>
              <a:rPr lang="en-US" sz="1500" dirty="0">
                <a:solidFill>
                  <a:srgbClr val="002060"/>
                </a:solidFill>
              </a:rPr>
              <a:t>family </a:t>
            </a:r>
          </a:p>
          <a:p>
            <a:pPr lvl="1" algn="just"/>
            <a:r>
              <a:rPr lang="en-US" sz="1500" dirty="0"/>
              <a:t>infects hepatocytes</a:t>
            </a:r>
          </a:p>
          <a:p>
            <a:pPr algn="just"/>
            <a:r>
              <a:rPr lang="en-US" sz="1800" dirty="0"/>
              <a:t>HBV causes</a:t>
            </a:r>
          </a:p>
          <a:p>
            <a:pPr lvl="1" algn="just"/>
            <a:r>
              <a:rPr lang="en-US" sz="1500" dirty="0"/>
              <a:t>Acute and chronic disease</a:t>
            </a:r>
          </a:p>
          <a:p>
            <a:pPr lvl="1" algn="just"/>
            <a:r>
              <a:rPr lang="en-US" sz="1500" dirty="0"/>
              <a:t>Cirrhosis</a:t>
            </a:r>
          </a:p>
          <a:p>
            <a:pPr lvl="1" algn="just"/>
            <a:r>
              <a:rPr lang="en-US" sz="1500" dirty="0"/>
              <a:t>Hepatocellular carcinoma </a:t>
            </a:r>
          </a:p>
          <a:p>
            <a:pPr lvl="1" algn="just"/>
            <a:endParaRPr lang="en-US" sz="1500" dirty="0"/>
          </a:p>
          <a:p>
            <a:pPr algn="just"/>
            <a:r>
              <a:rPr lang="en-US" sz="1800" dirty="0"/>
              <a:t>According to WHO, 257 million people around the world are living with chronic CHB resulting in 887,000 deaths per year</a:t>
            </a:r>
            <a:endParaRPr lang="en-US" sz="1500" dirty="0"/>
          </a:p>
        </p:txBody>
      </p:sp>
      <p:pic>
        <p:nvPicPr>
          <p:cNvPr id="1028" name="Picture 4" descr="https://upload.wikimedia.org/wikipedia/commons/thumb/0/00/HBV_Genome.svg/2000px-HBV_Genom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481" y="4095313"/>
            <a:ext cx="1999589" cy="198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93536" y="6109477"/>
            <a:ext cx="279114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i="1" dirty="0">
                <a:solidFill>
                  <a:srgbClr val="252525"/>
                </a:solidFill>
                <a:latin typeface="Arial" panose="020B0604020202020204" pitchFamily="34" charset="0"/>
              </a:rPr>
              <a:t>The genome organization of HBV </a:t>
            </a:r>
            <a:endParaRPr lang="en-US" sz="1350" i="1" dirty="0"/>
          </a:p>
        </p:txBody>
      </p:sp>
      <p:pic>
        <p:nvPicPr>
          <p:cNvPr id="1026" name="Picture 2" descr="Image result for hepatitis b viru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608" y="1700808"/>
            <a:ext cx="2751334" cy="206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471486" y="6316173"/>
            <a:ext cx="246093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hlinkClick r:id="rId5"/>
              </a:rPr>
              <a:t>https://en.wikipedia.org/wiki/Hepatitis_B_virus</a:t>
            </a:r>
            <a:r>
              <a:rPr lang="en-US" sz="900" dirty="0"/>
              <a:t>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23280" y="1771504"/>
            <a:ext cx="5590903" cy="64009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+mn-lt"/>
              </a:rPr>
              <a:t>Hepatitis B Virus</a:t>
            </a:r>
          </a:p>
        </p:txBody>
      </p:sp>
    </p:spTree>
    <p:extLst>
      <p:ext uri="{BB962C8B-B14F-4D97-AF65-F5344CB8AC3E}">
        <p14:creationId xmlns:p14="http://schemas.microsoft.com/office/powerpoint/2010/main" val="3959140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NTC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531" y="2006664"/>
            <a:ext cx="6198940" cy="404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23280" y="1589832"/>
            <a:ext cx="5590903" cy="64009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+mn-lt"/>
              </a:rPr>
              <a:t>HBV Life Cycle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53966" y="6222504"/>
            <a:ext cx="28360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Watashi</a:t>
            </a:r>
            <a:r>
              <a:rPr lang="en-US" sz="900" dirty="0"/>
              <a:t> K et al., </a:t>
            </a:r>
            <a:r>
              <a:rPr lang="en-US" sz="900" dirty="0" err="1"/>
              <a:t>Int</a:t>
            </a:r>
            <a:r>
              <a:rPr lang="en-US" sz="900" dirty="0"/>
              <a:t> J </a:t>
            </a:r>
            <a:r>
              <a:rPr lang="en-US" sz="900" dirty="0" err="1"/>
              <a:t>Mol</a:t>
            </a:r>
            <a:r>
              <a:rPr lang="en-US" sz="900" dirty="0"/>
              <a:t> Sci. 2014 15(2): 2892-2905</a:t>
            </a:r>
          </a:p>
        </p:txBody>
      </p:sp>
      <p:sp>
        <p:nvSpPr>
          <p:cNvPr id="6" name="직사각형 1"/>
          <p:cNvSpPr/>
          <p:nvPr/>
        </p:nvSpPr>
        <p:spPr>
          <a:xfrm>
            <a:off x="6791210" y="3048736"/>
            <a:ext cx="204974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b="1" dirty="0"/>
              <a:t>Na</a:t>
            </a:r>
            <a:r>
              <a:rPr lang="en-US" altLang="ko-KR" sz="1050" b="1" baseline="30000" dirty="0"/>
              <a:t>+</a:t>
            </a:r>
            <a:r>
              <a:rPr lang="en-US" altLang="ko-KR" sz="1050" b="1" dirty="0"/>
              <a:t>-Taurocholate Co-transporting Polypeptide </a:t>
            </a:r>
            <a:r>
              <a:rPr lang="en-US" altLang="ko-KR" sz="1050" b="1" dirty="0">
                <a:solidFill>
                  <a:srgbClr val="9933FF"/>
                </a:solidFill>
              </a:rPr>
              <a:t>(NTCP) </a:t>
            </a:r>
            <a:r>
              <a:rPr lang="en-US" altLang="ko-KR" sz="1050" b="1" dirty="0"/>
              <a:t>Receptor in the liver</a:t>
            </a:r>
            <a:endParaRPr lang="ko-KR" alt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429543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1">
            <a:extLst>
              <a:ext uri="{FF2B5EF4-FFF2-40B4-BE49-F238E27FC236}">
                <a16:creationId xmlns:a16="http://schemas.microsoft.com/office/drawing/2014/main" xmlns="" id="{69FBD479-4562-4BD1-9E17-5E23674BA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140" y="2596038"/>
            <a:ext cx="4386176" cy="363474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26154" y="6230778"/>
            <a:ext cx="1597112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25" dirty="0" err="1"/>
              <a:t>Nassal</a:t>
            </a:r>
            <a:r>
              <a:rPr lang="en-US" sz="1125" dirty="0"/>
              <a:t>, 2015 Gut;0:1–13</a:t>
            </a:r>
          </a:p>
        </p:txBody>
      </p:sp>
      <p:sp>
        <p:nvSpPr>
          <p:cNvPr id="12" name="Rectangle 8"/>
          <p:cNvSpPr/>
          <p:nvPr/>
        </p:nvSpPr>
        <p:spPr>
          <a:xfrm>
            <a:off x="507945" y="2427555"/>
            <a:ext cx="3231484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cs typeface="Times New Roman" panose="02020603050405020304" pitchFamily="18" charset="0"/>
              </a:rPr>
              <a:t>Template of viral transcription</a:t>
            </a:r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cs typeface="Times New Roman" panose="02020603050405020304" pitchFamily="18" charset="0"/>
              </a:rPr>
              <a:t>Viral reservoir for persistence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23280" y="1648432"/>
            <a:ext cx="1899986" cy="64009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+mn-lt"/>
              </a:rPr>
              <a:t>HBV </a:t>
            </a:r>
            <a:r>
              <a:rPr lang="en-US" sz="2400" b="1" dirty="0" err="1">
                <a:latin typeface="+mn-lt"/>
              </a:rPr>
              <a:t>cccDNA</a:t>
            </a:r>
            <a:endParaRPr lang="en-US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1142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26154" y="2150635"/>
            <a:ext cx="7491433" cy="1195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50" dirty="0">
                <a:cs typeface="Times New Roman" panose="02020603050405020304" pitchFamily="18" charset="0"/>
              </a:rPr>
              <a:t>Transcriptional </a:t>
            </a:r>
            <a:r>
              <a:rPr lang="en-US" sz="1650" dirty="0" err="1">
                <a:cs typeface="Times New Roman" panose="02020603050405020304" pitchFamily="18" charset="0"/>
              </a:rPr>
              <a:t>transactivator</a:t>
            </a:r>
            <a:r>
              <a:rPr lang="en-US" sz="1650" dirty="0">
                <a:cs typeface="Times New Roman" panose="02020603050405020304" pitchFamily="18" charset="0"/>
              </a:rPr>
              <a:t> </a:t>
            </a:r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50" dirty="0">
                <a:cs typeface="Times New Roman" panose="02020603050405020304" pitchFamily="18" charset="0"/>
              </a:rPr>
              <a:t>Essential for HBV life cycle and host-virus interactions</a:t>
            </a:r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50" dirty="0">
                <a:cs typeface="Times New Roman" panose="02020603050405020304" pitchFamily="18" charset="0"/>
              </a:rPr>
              <a:t>Stimulates viral replication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2" t="416" r="30278" b="92722"/>
          <a:stretch/>
        </p:blipFill>
        <p:spPr>
          <a:xfrm>
            <a:off x="2037759" y="3376793"/>
            <a:ext cx="5027540" cy="4800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815" y="3951703"/>
            <a:ext cx="2708297" cy="19986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2654" y="6043863"/>
            <a:ext cx="3089307" cy="265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25" dirty="0">
                <a:cs typeface="Arial" panose="020B0604020202020204" pitchFamily="34" charset="0"/>
              </a:rPr>
              <a:t>Hernández, et al Infect Agent Cancer. 2012; 7: 27.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23280" y="1458536"/>
            <a:ext cx="1899986" cy="64009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latin typeface="+mn-lt"/>
              </a:rPr>
              <a:t>HBx</a:t>
            </a:r>
            <a:r>
              <a:rPr lang="en-US" sz="2400" b="1" dirty="0">
                <a:latin typeface="+mn-lt"/>
              </a:rPr>
              <a:t> Protein</a:t>
            </a:r>
          </a:p>
        </p:txBody>
      </p:sp>
    </p:spTree>
    <p:extLst>
      <p:ext uri="{BB962C8B-B14F-4D97-AF65-F5344CB8AC3E}">
        <p14:creationId xmlns:p14="http://schemas.microsoft.com/office/powerpoint/2010/main" val="3833657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72611</TotalTime>
  <Words>1584</Words>
  <Application>Microsoft Office PowerPoint</Application>
  <PresentationFormat>On-screen Show (4:3)</PresentationFormat>
  <Paragraphs>270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6" baseType="lpstr">
      <vt:lpstr>Arial Unicode MS</vt:lpstr>
      <vt:lpstr>DengXian</vt:lpstr>
      <vt:lpstr>Noto Sans</vt:lpstr>
      <vt:lpstr>맑은 고딕</vt:lpstr>
      <vt:lpstr>맑은 고딕</vt:lpstr>
      <vt:lpstr>Arial</vt:lpstr>
      <vt:lpstr>Calibri</vt:lpstr>
      <vt:lpstr>Cambria</vt:lpstr>
      <vt:lpstr>Segoe UI Semilight</vt:lpstr>
      <vt:lpstr>Tahoma</vt:lpstr>
      <vt:lpstr>times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Muhammad Afzaal</dc:creator>
  <cp:lastModifiedBy>Dr. Zahra </cp:lastModifiedBy>
  <cp:revision>25</cp:revision>
  <dcterms:created xsi:type="dcterms:W3CDTF">2006-08-16T00:00:00Z</dcterms:created>
  <dcterms:modified xsi:type="dcterms:W3CDTF">2024-08-18T04:35:08Z</dcterms:modified>
</cp:coreProperties>
</file>